
<file path=[Content_Types].xml><?xml version="1.0" encoding="utf-8"?>
<Types xmlns="http://schemas.openxmlformats.org/package/2006/content-types">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Override5.xml" ContentType="application/vnd.openxmlformats-officedocument.themeOverride+xml"/>
  <Override PartName="/ppt/charts/colors6.xml" ContentType="application/vnd.ms-office.chartcolor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harts/chart9.xml" ContentType="application/vnd.openxmlformats-officedocument.drawingml.chart+xml"/>
  <Override PartName="/ppt/commentAuthors.xml" ContentType="application/vnd.openxmlformats-officedocument.presentationml.commentAuthors+xml"/>
  <Override PartName="/ppt/charts/chart7.xml" ContentType="application/vnd.openxmlformats-officedocument.drawingml.chart+xml"/>
  <Override PartName="/ppt/charts/style9.xml" ContentType="application/vnd.ms-office.chartstyle+xml"/>
  <Override PartName="/ppt/charts/style7.xml" ContentType="application/vnd.ms-office.chartstyl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diagrams/layout1.xml" ContentType="application/vnd.openxmlformats-officedocument.drawingml.diagramLayout+xml"/>
  <Override PartName="/ppt/charts/style5.xml" ContentType="application/vnd.ms-office.chart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style3.xml" ContentType="application/vnd.ms-office.chart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charts/colors9.xml" ContentType="application/vnd.ms-office.chartcolorstyl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diagrams/drawing1.xml" ContentType="application/vnd.ms-office.drawingml.diagramDrawing+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heme/themeOverride4.xml" ContentType="application/vnd.openxmlformats-officedocument.themeOverride+xml"/>
  <Override PartName="/ppt/diagrams/quickStyle1.xml" ContentType="application/vnd.openxmlformats-officedocument.drawingml.diagramStyle+xml"/>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hart8.xml" ContentType="application/vnd.openxmlformats-officedocument.drawingml.chart+xml"/>
  <Override PartName="/ppt/charts/colors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Override PartName="/ppt/charts/style8.xml" ContentType="application/vnd.ms-office.chartstyle+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Default Extension="svg" ContentType="image/svg+xml"/>
  <Override PartName="/ppt/charts/colors8.xml" ContentType="application/vnd.ms-office.chartcolor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Override PartName="/ppt/charts/colors4.xml" ContentType="application/vnd.ms-office.chartcolorstyl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 id="2147483673" r:id="rId2"/>
  </p:sldMasterIdLst>
  <p:notesMasterIdLst>
    <p:notesMasterId r:id="rId36"/>
  </p:notesMasterIdLst>
  <p:sldIdLst>
    <p:sldId id="256" r:id="rId3"/>
    <p:sldId id="291" r:id="rId4"/>
    <p:sldId id="257" r:id="rId5"/>
    <p:sldId id="283" r:id="rId6"/>
    <p:sldId id="284" r:id="rId7"/>
    <p:sldId id="285" r:id="rId8"/>
    <p:sldId id="258" r:id="rId9"/>
    <p:sldId id="286" r:id="rId10"/>
    <p:sldId id="287" r:id="rId11"/>
    <p:sldId id="289" r:id="rId12"/>
    <p:sldId id="290" r:id="rId13"/>
    <p:sldId id="259" r:id="rId14"/>
    <p:sldId id="261" r:id="rId15"/>
    <p:sldId id="262" r:id="rId16"/>
    <p:sldId id="263" r:id="rId17"/>
    <p:sldId id="264" r:id="rId18"/>
    <p:sldId id="272" r:id="rId19"/>
    <p:sldId id="265" r:id="rId20"/>
    <p:sldId id="273" r:id="rId21"/>
    <p:sldId id="266" r:id="rId22"/>
    <p:sldId id="267" r:id="rId23"/>
    <p:sldId id="268" r:id="rId24"/>
    <p:sldId id="271" r:id="rId25"/>
    <p:sldId id="274" r:id="rId26"/>
    <p:sldId id="275" r:id="rId27"/>
    <p:sldId id="276" r:id="rId28"/>
    <p:sldId id="277" r:id="rId29"/>
    <p:sldId id="278" r:id="rId30"/>
    <p:sldId id="279" r:id="rId31"/>
    <p:sldId id="280" r:id="rId32"/>
    <p:sldId id="281" r:id="rId33"/>
    <p:sldId id="282" r:id="rId34"/>
    <p:sldId id="292" r:id="rId3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8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via Roà" initials="SR" lastIdx="1" clrIdx="0">
    <p:extLst>
      <p:ext uri="{19B8F6BF-5375-455C-9EA6-DF929625EA0E}">
        <p15:presenceInfo xmlns="" xmlns:p15="http://schemas.microsoft.com/office/powerpoint/2012/main" userId="Silvia Roà"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82" autoAdjust="0"/>
    <p:restoredTop sz="94660"/>
  </p:normalViewPr>
  <p:slideViewPr>
    <p:cSldViewPr snapToGrid="0" showGuides="1">
      <p:cViewPr varScale="1">
        <p:scale>
          <a:sx n="69" d="100"/>
          <a:sy n="69" d="100"/>
        </p:scale>
        <p:origin x="-456" y="-108"/>
      </p:cViewPr>
      <p:guideLst>
        <p:guide orient="horz" pos="2183"/>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Foglio_di_lavoro_di_Microsoft_Office_Excel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Foglio_di_lavoro_di_Microsoft_Office_Excel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roasil.ISMOLAN\AppData\Local\Microsoft\Windows\INetCache\Content.Outlook\LCDZR3BA\__LAVORATO_Darsi%20Pace%20&#232;%20anche%20%20%20%20Darsi%20Salute_%20(Risposte).xlsx"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package" Target="../embeddings/Foglio_di_lavoro_di_Microsoft_Office_Excel3.xlsx"/><Relationship Id="rId1" Type="http://schemas.openxmlformats.org/officeDocument/2006/relationships/themeOverride" Target="../theme/themeOverride1.xml"/><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package" Target="../embeddings/Foglio_di_lavoro_di_Microsoft_Office_Excel4.xlsx"/><Relationship Id="rId1" Type="http://schemas.openxmlformats.org/officeDocument/2006/relationships/themeOverride" Target="../theme/themeOverride2.xml"/><Relationship Id="rId4" Type="http://schemas.microsoft.com/office/2011/relationships/chartStyle" Target="style5.xm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package" Target="../embeddings/Foglio_di_lavoro_di_Microsoft_Office_Excel5.xlsx"/><Relationship Id="rId1" Type="http://schemas.openxmlformats.org/officeDocument/2006/relationships/themeOverride" Target="../theme/themeOverride3.xml"/><Relationship Id="rId4" Type="http://schemas.microsoft.com/office/2011/relationships/chartStyle" Target="style6.xml"/></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openxmlformats.org/officeDocument/2006/relationships/package" Target="../embeddings/Foglio_di_lavoro_di_Microsoft_Office_Excel6.xlsx"/><Relationship Id="rId1" Type="http://schemas.openxmlformats.org/officeDocument/2006/relationships/themeOverride" Target="../theme/themeOverride4.xml"/><Relationship Id="rId4" Type="http://schemas.microsoft.com/office/2011/relationships/chartStyle" Target="style7.xml"/></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openxmlformats.org/officeDocument/2006/relationships/package" Target="../embeddings/Foglio_di_lavoro_di_Microsoft_Office_Excel7.xlsx"/><Relationship Id="rId1" Type="http://schemas.openxmlformats.org/officeDocument/2006/relationships/themeOverride" Target="../theme/themeOverride5.xml"/><Relationship Id="rId4" Type="http://schemas.microsoft.com/office/2011/relationships/chartStyle" Target="style8.xml"/></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openxmlformats.org/officeDocument/2006/relationships/package" Target="../embeddings/Foglio_di_lavoro_di_Microsoft_Office_Excel8.xlsx"/><Relationship Id="rId1" Type="http://schemas.openxmlformats.org/officeDocument/2006/relationships/themeOverride" Target="../theme/themeOverride6.xml"/><Relationship Id="rId4"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pivotSource>
    <c:name>[__LAVORATO_Darsi Pace è anche    Darsi Salute_ (Risposte).xlsx]COL A-L!Tabella_pivot13</c:name>
    <c:fmtId val="5"/>
  </c:pivotSource>
  <c:chart>
    <c:title>
      <c:layout/>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pivotFmts>
      <c:pivotFmt>
        <c:idx val="0"/>
        <c:spPr>
          <a:solidFill>
            <a:schemeClr val="accent1"/>
          </a:solidFill>
          <a:ln w="19050">
            <a:solidFill>
              <a:schemeClr val="lt1"/>
            </a:solid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s>
    <c:plotArea>
      <c:layout/>
      <c:pieChart>
        <c:varyColors val="1"/>
        <c:ser>
          <c:idx val="0"/>
          <c:order val="0"/>
          <c:tx>
            <c:strRef>
              <c:f>'COL A-L'!$E$3</c:f>
              <c:strCache>
                <c:ptCount val="1"/>
                <c:pt idx="0">
                  <c:v>Totale</c:v>
                </c:pt>
              </c:strCache>
            </c:strRef>
          </c:tx>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14FD-4606-B452-BF9AD5A7A59D}"/>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14FD-4606-B452-BF9AD5A7A59D}"/>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14FD-4606-B452-BF9AD5A7A59D}"/>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14FD-4606-B452-BF9AD5A7A59D}"/>
              </c:ext>
            </c:extLst>
          </c:dPt>
          <c:dPt>
            <c:idx val="4"/>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14FD-4606-B452-BF9AD5A7A59D}"/>
              </c:ext>
            </c:extLst>
          </c:dPt>
          <c:dPt>
            <c:idx val="5"/>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14FD-4606-B452-BF9AD5A7A59D}"/>
              </c:ext>
            </c:extLst>
          </c:dPt>
          <c:cat>
            <c:strRef>
              <c:f>'COL A-L'!$D$4:$D$10</c:f>
              <c:strCache>
                <c:ptCount val="6"/>
                <c:pt idx="0">
                  <c:v>30-39</c:v>
                </c:pt>
                <c:pt idx="1">
                  <c:v>40-49</c:v>
                </c:pt>
                <c:pt idx="2">
                  <c:v>50-59</c:v>
                </c:pt>
                <c:pt idx="3">
                  <c:v>60-69</c:v>
                </c:pt>
                <c:pt idx="4">
                  <c:v>70-79</c:v>
                </c:pt>
                <c:pt idx="5">
                  <c:v>80 e oltre</c:v>
                </c:pt>
              </c:strCache>
            </c:strRef>
          </c:cat>
          <c:val>
            <c:numRef>
              <c:f>'COL A-L'!$E$4:$E$10</c:f>
              <c:numCache>
                <c:formatCode>General</c:formatCode>
                <c:ptCount val="6"/>
                <c:pt idx="0">
                  <c:v>3</c:v>
                </c:pt>
                <c:pt idx="1">
                  <c:v>8</c:v>
                </c:pt>
                <c:pt idx="2">
                  <c:v>23</c:v>
                </c:pt>
                <c:pt idx="3">
                  <c:v>22</c:v>
                </c:pt>
                <c:pt idx="4">
                  <c:v>13</c:v>
                </c:pt>
                <c:pt idx="5">
                  <c:v>3</c:v>
                </c:pt>
              </c:numCache>
            </c:numRef>
          </c:val>
          <c:extLst xmlns:c16r2="http://schemas.microsoft.com/office/drawing/2015/06/chart">
            <c:ext xmlns:c16="http://schemas.microsoft.com/office/drawing/2014/chart" uri="{C3380CC4-5D6E-409C-BE32-E72D297353CC}">
              <c16:uniqueId val="{0000000C-14FD-4606-B452-BF9AD5A7A59D}"/>
            </c:ext>
          </c:extLst>
        </c:ser>
        <c:firstSliceAng val="0"/>
      </c:pieChart>
      <c:spPr>
        <a:noFill/>
        <a:ln>
          <a:noFill/>
        </a:ln>
        <a:effectLst/>
      </c:spPr>
    </c:plotArea>
    <c:legend>
      <c:legendPos val="r"/>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1"/>
  <c:extLst xmlns:c16r2="http://schemas.microsoft.com/office/drawing/2015/06/char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1"/>
  <c:lang val="it-IT"/>
  <c:pivotSource>
    <c:name>[__LAVORATO_Darsi Pace è anche    Darsi Salute_ (Risposte).xlsx]COL A-L!Tabella_pivot4</c:name>
    <c:fmtId val="-1"/>
  </c:pivotSource>
  <c:chart>
    <c:title>
      <c:layout/>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pivotFmts>
      <c:pivotFmt>
        <c:idx val="0"/>
        <c:spPr>
          <a:solidFill>
            <a:schemeClr val="accent1"/>
          </a:solidFill>
          <a:ln w="19050">
            <a:solidFill>
              <a:schemeClr val="lt1"/>
            </a:solid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s>
    <c:plotArea>
      <c:layout/>
      <c:pieChart>
        <c:varyColors val="1"/>
        <c:ser>
          <c:idx val="0"/>
          <c:order val="0"/>
          <c:tx>
            <c:strRef>
              <c:f>'COL A-L'!$B$45</c:f>
              <c:strCache>
                <c:ptCount val="1"/>
                <c:pt idx="0">
                  <c:v>Totale</c:v>
                </c:pt>
              </c:strCache>
            </c:strRef>
          </c:tx>
          <c:explosion val="3"/>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A2F6-4C8D-84A7-114AA568EA52}"/>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A2F6-4C8D-84A7-114AA568EA52}"/>
              </c:ext>
            </c:extLst>
          </c:dPt>
          <c:cat>
            <c:strRef>
              <c:f>'COL A-L'!$A$46:$A$48</c:f>
              <c:strCache>
                <c:ptCount val="2"/>
                <c:pt idx="0">
                  <c:v>Femmina</c:v>
                </c:pt>
                <c:pt idx="1">
                  <c:v>Maschio</c:v>
                </c:pt>
              </c:strCache>
            </c:strRef>
          </c:cat>
          <c:val>
            <c:numRef>
              <c:f>'COL A-L'!$B$46:$B$48</c:f>
              <c:numCache>
                <c:formatCode>General</c:formatCode>
                <c:ptCount val="2"/>
                <c:pt idx="0">
                  <c:v>51</c:v>
                </c:pt>
                <c:pt idx="1">
                  <c:v>21</c:v>
                </c:pt>
              </c:numCache>
            </c:numRef>
          </c:val>
          <c:extLst xmlns:c16r2="http://schemas.microsoft.com/office/drawing/2015/06/chart">
            <c:ext xmlns:c16="http://schemas.microsoft.com/office/drawing/2014/chart" uri="{C3380CC4-5D6E-409C-BE32-E72D297353CC}">
              <c16:uniqueId val="{00000004-A2F6-4C8D-84A7-114AA568EA52}"/>
            </c:ext>
          </c:extLst>
        </c:ser>
        <c:firstSliceAng val="0"/>
      </c:pieChart>
      <c:spPr>
        <a:noFill/>
        <a:ln>
          <a:noFill/>
        </a:ln>
        <a:effectLst/>
      </c:spPr>
    </c:plotArea>
    <c:legend>
      <c:legendPos val="r"/>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1"/>
  <c:extLst xmlns:c16r2="http://schemas.microsoft.com/office/drawing/2015/06/char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1"/>
  <c:lang val="it-IT"/>
  <c:pivotSource>
    <c:name>[__LAVORATO_Darsi Pace è anche    Darsi Salute_ (Risposte).xlsx]COL A-L!Tabella_pivot5</c:name>
    <c:fmtId val="6"/>
  </c:pivotSource>
  <c:chart>
    <c:title>
      <c:layout/>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pivotFmts>
      <c:pivotFmt>
        <c:idx val="0"/>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2"/>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s>
    <c:plotArea>
      <c:layout/>
      <c:barChart>
        <c:barDir val="col"/>
        <c:grouping val="clustered"/>
        <c:ser>
          <c:idx val="0"/>
          <c:order val="0"/>
          <c:tx>
            <c:strRef>
              <c:f>'COL A-L'!$B$51</c:f>
              <c:strCache>
                <c:ptCount val="1"/>
                <c:pt idx="0">
                  <c:v>Totale</c:v>
                </c:pt>
              </c:strCache>
            </c:strRef>
          </c:tx>
          <c:spPr>
            <a:solidFill>
              <a:schemeClr val="accent1"/>
            </a:solidFill>
            <a:ln>
              <a:noFill/>
            </a:ln>
            <a:effectLst/>
          </c:spPr>
          <c:cat>
            <c:strRef>
              <c:f>'COL A-L'!$A$52:$A$66</c:f>
              <c:strCache>
                <c:ptCount val="14"/>
                <c:pt idx="0">
                  <c:v>Abruzzo</c:v>
                </c:pt>
                <c:pt idx="1">
                  <c:v>Campania</c:v>
                </c:pt>
                <c:pt idx="2">
                  <c:v>Emilia-Romagna</c:v>
                </c:pt>
                <c:pt idx="3">
                  <c:v>Friuli-Venezia Giulia</c:v>
                </c:pt>
                <c:pt idx="4">
                  <c:v>Lazio</c:v>
                </c:pt>
                <c:pt idx="5">
                  <c:v>Liguria</c:v>
                </c:pt>
                <c:pt idx="6">
                  <c:v>Lombardia</c:v>
                </c:pt>
                <c:pt idx="7">
                  <c:v>Marche</c:v>
                </c:pt>
                <c:pt idx="8">
                  <c:v>Piemonte</c:v>
                </c:pt>
                <c:pt idx="9">
                  <c:v>Puglia</c:v>
                </c:pt>
                <c:pt idx="10">
                  <c:v>Sardegna</c:v>
                </c:pt>
                <c:pt idx="11">
                  <c:v>Toscana</c:v>
                </c:pt>
                <c:pt idx="12">
                  <c:v>Umbria</c:v>
                </c:pt>
                <c:pt idx="13">
                  <c:v>Veneto</c:v>
                </c:pt>
              </c:strCache>
            </c:strRef>
          </c:cat>
          <c:val>
            <c:numRef>
              <c:f>'COL A-L'!$B$52:$B$66</c:f>
              <c:numCache>
                <c:formatCode>General</c:formatCode>
                <c:ptCount val="14"/>
                <c:pt idx="0">
                  <c:v>1</c:v>
                </c:pt>
                <c:pt idx="1">
                  <c:v>2</c:v>
                </c:pt>
                <c:pt idx="2">
                  <c:v>6</c:v>
                </c:pt>
                <c:pt idx="3">
                  <c:v>3</c:v>
                </c:pt>
                <c:pt idx="4">
                  <c:v>21</c:v>
                </c:pt>
                <c:pt idx="5">
                  <c:v>1</c:v>
                </c:pt>
                <c:pt idx="6">
                  <c:v>22</c:v>
                </c:pt>
                <c:pt idx="7">
                  <c:v>3</c:v>
                </c:pt>
                <c:pt idx="8">
                  <c:v>5</c:v>
                </c:pt>
                <c:pt idx="9">
                  <c:v>2</c:v>
                </c:pt>
                <c:pt idx="10">
                  <c:v>1</c:v>
                </c:pt>
                <c:pt idx="11">
                  <c:v>2</c:v>
                </c:pt>
                <c:pt idx="12">
                  <c:v>1</c:v>
                </c:pt>
                <c:pt idx="13">
                  <c:v>2</c:v>
                </c:pt>
              </c:numCache>
            </c:numRef>
          </c:val>
          <c:extLst xmlns:c16r2="http://schemas.microsoft.com/office/drawing/2015/06/chart">
            <c:ext xmlns:c16="http://schemas.microsoft.com/office/drawing/2014/chart" uri="{C3380CC4-5D6E-409C-BE32-E72D297353CC}">
              <c16:uniqueId val="{00000000-3506-4320-AD4C-4E483520B173}"/>
            </c:ext>
          </c:extLst>
        </c:ser>
        <c:gapWidth val="219"/>
        <c:overlap val="-27"/>
        <c:axId val="95937664"/>
        <c:axId val="95939200"/>
      </c:barChart>
      <c:catAx>
        <c:axId val="9593766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95939200"/>
        <c:crosses val="autoZero"/>
        <c:auto val="1"/>
        <c:lblAlgn val="ctr"/>
        <c:lblOffset val="100"/>
      </c:catAx>
      <c:valAx>
        <c:axId val="9593920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95937664"/>
        <c:crosses val="autoZero"/>
        <c:crossBetween val="between"/>
      </c:valAx>
      <c:spPr>
        <a:noFill/>
        <a:ln>
          <a:noFill/>
        </a:ln>
        <a:effectLst/>
      </c:spPr>
    </c:plotArea>
    <c:legend>
      <c:legendPos val="r"/>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1"/>
  <c:extLst xmlns:c16r2="http://schemas.microsoft.com/office/drawing/2015/06/char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c:date1904 val="1"/>
  <c:lang val="it-IT"/>
  <c:clrMapOvr bg1="lt1" tx1="dk1" bg2="lt2" tx2="dk2" accent1="accent1" accent2="accent2" accent3="accent3" accent4="accent4" accent5="accent5" accent6="accent6" hlink="hlink" folHlink="folHlink"/>
  <c:pivotSource>
    <c:name>[__LAVORATO_Darsi Pace è anche    Darsi Salute_ (Risposte).xlsx]COL A-L!Tabella_pivot7</c:name>
    <c:fmtId val="4"/>
  </c:pivotSource>
  <c:chart>
    <c:title>
      <c:layout/>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pivotFmts>
      <c:pivotFmt>
        <c:idx val="0"/>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2"/>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s>
    <c:plotArea>
      <c:layout/>
      <c:barChart>
        <c:barDir val="col"/>
        <c:grouping val="clustered"/>
        <c:ser>
          <c:idx val="0"/>
          <c:order val="0"/>
          <c:tx>
            <c:strRef>
              <c:f>'COL A-L'!$B$88</c:f>
              <c:strCache>
                <c:ptCount val="1"/>
                <c:pt idx="0">
                  <c:v>Totale</c:v>
                </c:pt>
              </c:strCache>
            </c:strRef>
          </c:tx>
          <c:spPr>
            <a:solidFill>
              <a:schemeClr val="accent1"/>
            </a:solidFill>
            <a:ln>
              <a:noFill/>
            </a:ln>
            <a:effectLst/>
          </c:spPr>
          <c:cat>
            <c:strRef>
              <c:f>'COL A-L'!$A$89:$A$95</c:f>
              <c:strCache>
                <c:ptCount val="6"/>
                <c:pt idx="0">
                  <c:v>Primo anno Approfondimento due</c:v>
                </c:pt>
                <c:pt idx="1">
                  <c:v>Primo anno Approfondimento uno</c:v>
                </c:pt>
                <c:pt idx="2">
                  <c:v>Primo anno Triennio base</c:v>
                </c:pt>
                <c:pt idx="3">
                  <c:v>Secondo anno Approfondimento due</c:v>
                </c:pt>
                <c:pt idx="4">
                  <c:v>Secondo anno Approfondimento uno</c:v>
                </c:pt>
                <c:pt idx="5">
                  <c:v>Terzo anno Triennio base</c:v>
                </c:pt>
              </c:strCache>
            </c:strRef>
          </c:cat>
          <c:val>
            <c:numRef>
              <c:f>'COL A-L'!$B$89:$B$95</c:f>
              <c:numCache>
                <c:formatCode>General</c:formatCode>
                <c:ptCount val="6"/>
                <c:pt idx="0">
                  <c:v>4</c:v>
                </c:pt>
                <c:pt idx="1">
                  <c:v>2</c:v>
                </c:pt>
                <c:pt idx="2">
                  <c:v>1</c:v>
                </c:pt>
                <c:pt idx="3">
                  <c:v>21</c:v>
                </c:pt>
                <c:pt idx="4">
                  <c:v>42</c:v>
                </c:pt>
                <c:pt idx="5">
                  <c:v>2</c:v>
                </c:pt>
              </c:numCache>
            </c:numRef>
          </c:val>
          <c:extLst xmlns:c16r2="http://schemas.microsoft.com/office/drawing/2015/06/chart">
            <c:ext xmlns:c16="http://schemas.microsoft.com/office/drawing/2014/chart" uri="{C3380CC4-5D6E-409C-BE32-E72D297353CC}">
              <c16:uniqueId val="{00000000-0690-42DD-A40D-54E8A26DF6C0}"/>
            </c:ext>
          </c:extLst>
        </c:ser>
        <c:gapWidth val="219"/>
        <c:overlap val="-27"/>
        <c:axId val="121052160"/>
        <c:axId val="121066240"/>
      </c:barChart>
      <c:catAx>
        <c:axId val="12105216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21066240"/>
        <c:crosses val="autoZero"/>
        <c:auto val="1"/>
        <c:lblAlgn val="ctr"/>
        <c:lblOffset val="100"/>
      </c:catAx>
      <c:valAx>
        <c:axId val="12106624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21052160"/>
        <c:crosses val="autoZero"/>
        <c:crossBetween val="between"/>
      </c:valAx>
      <c:spPr>
        <a:noFill/>
        <a:ln>
          <a:noFill/>
        </a:ln>
        <a:effectLst/>
      </c:spPr>
    </c:plotArea>
    <c:legend>
      <c:legendPos val="r"/>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2"/>
  <c:extLst xmlns:c16r2="http://schemas.microsoft.com/office/drawing/2015/06/char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c:date1904 val="1"/>
  <c:lang val="it-IT"/>
  <c:clrMapOvr bg1="lt1" tx1="dk1" bg2="lt2" tx2="dk2" accent1="accent1" accent2="accent2" accent3="accent3" accent4="accent4" accent5="accent5" accent6="accent6" hlink="hlink" folHlink="folHlink"/>
  <c:pivotSource>
    <c:name>[__LAVORATO_Darsi Pace è anche    Darsi Salute_ (Risposte).xlsx]COL A-L!Tabella_pivot8</c:name>
    <c:fmtId val="5"/>
  </c:pivotSource>
  <c:chart>
    <c:title>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pivotFmts>
      <c:pivotFmt>
        <c:idx val="0"/>
        <c:spPr>
          <a:solidFill>
            <a:schemeClr val="accent1"/>
          </a:solidFill>
          <a:ln w="19050">
            <a:solidFill>
              <a:schemeClr val="lt1"/>
            </a:solid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s>
    <c:plotArea>
      <c:layout/>
      <c:pieChart>
        <c:varyColors val="1"/>
        <c:ser>
          <c:idx val="0"/>
          <c:order val="0"/>
          <c:tx>
            <c:strRef>
              <c:f>'COL A-L'!$B$98</c:f>
              <c:strCache>
                <c:ptCount val="1"/>
                <c:pt idx="0">
                  <c:v>Totale</c:v>
                </c:pt>
              </c:strCache>
            </c:strRef>
          </c:tx>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DB01-497E-AA0A-D7285803DBDA}"/>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DB01-497E-AA0A-D7285803DBDA}"/>
              </c:ext>
            </c:extLst>
          </c:dPt>
          <c:cat>
            <c:strRef>
              <c:f>'COL A-L'!$A$99:$A$101</c:f>
              <c:strCache>
                <c:ptCount val="2"/>
                <c:pt idx="0">
                  <c:v>No</c:v>
                </c:pt>
                <c:pt idx="1">
                  <c:v>Si</c:v>
                </c:pt>
              </c:strCache>
            </c:strRef>
          </c:cat>
          <c:val>
            <c:numRef>
              <c:f>'COL A-L'!$B$99:$B$101</c:f>
              <c:numCache>
                <c:formatCode>General</c:formatCode>
                <c:ptCount val="2"/>
                <c:pt idx="0">
                  <c:v>40</c:v>
                </c:pt>
                <c:pt idx="1">
                  <c:v>32</c:v>
                </c:pt>
              </c:numCache>
            </c:numRef>
          </c:val>
          <c:extLst xmlns:c16r2="http://schemas.microsoft.com/office/drawing/2015/06/chart">
            <c:ext xmlns:c16="http://schemas.microsoft.com/office/drawing/2014/chart" uri="{C3380CC4-5D6E-409C-BE32-E72D297353CC}">
              <c16:uniqueId val="{00000004-DB01-497E-AA0A-D7285803DBDA}"/>
            </c:ext>
          </c:extLst>
        </c:ser>
        <c:firstSliceAng val="0"/>
      </c:pieChart>
      <c:spPr>
        <a:noFill/>
        <a:ln>
          <a:noFill/>
        </a:ln>
        <a:effectLst/>
      </c:spPr>
    </c:plotArea>
    <c:legend>
      <c:legendPos val="r"/>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2"/>
  <c:extLst xmlns:c16r2="http://schemas.microsoft.com/office/drawing/2015/06/char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c:date1904 val="1"/>
  <c:lang val="it-IT"/>
  <c:clrMapOvr bg1="lt1" tx1="dk1" bg2="lt2" tx2="dk2" accent1="accent1" accent2="accent2" accent3="accent3" accent4="accent4" accent5="accent5" accent6="accent6" hlink="hlink" folHlink="folHlink"/>
  <c:pivotSource>
    <c:name>[__LAVORATO_Darsi Pace è anche    Darsi Salute_ (Risposte).xlsx]COL A-L!Tabella_pivot9</c:name>
    <c:fmtId val="4"/>
  </c:pivotSource>
  <c:chart>
    <c:title>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pivotFmts>
      <c:pivotFmt>
        <c:idx val="0"/>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2"/>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s>
    <c:plotArea>
      <c:layout/>
      <c:barChart>
        <c:barDir val="col"/>
        <c:grouping val="clustered"/>
        <c:ser>
          <c:idx val="0"/>
          <c:order val="0"/>
          <c:tx>
            <c:strRef>
              <c:f>'COL A-L'!$B$104</c:f>
              <c:strCache>
                <c:ptCount val="1"/>
                <c:pt idx="0">
                  <c:v>Totale</c:v>
                </c:pt>
              </c:strCache>
            </c:strRef>
          </c:tx>
          <c:spPr>
            <a:solidFill>
              <a:schemeClr val="accent1"/>
            </a:solidFill>
            <a:ln>
              <a:noFill/>
            </a:ln>
            <a:effectLst/>
          </c:spPr>
          <c:cat>
            <c:strRef>
              <c:f>'COL A-L'!$A$105:$A$116</c:f>
              <c:strCache>
                <c:ptCount val="11"/>
                <c:pt idx="0">
                  <c:v>darsi polis + gruppo di approfondimento</c:v>
                </c:pt>
                <c:pt idx="1">
                  <c:v>darsi Polis e un gruppo di approfondimento</c:v>
                </c:pt>
                <c:pt idx="2">
                  <c:v>Gruppi Culturali</c:v>
                </c:pt>
                <c:pt idx="3">
                  <c:v>Gruppi Culturali, Gruppi territoriali</c:v>
                </c:pt>
                <c:pt idx="4">
                  <c:v>Gruppi Culturali, Gruppi territoriali, Gruppo formatori</c:v>
                </c:pt>
                <c:pt idx="5">
                  <c:v>Gruppi territoriali</c:v>
                </c:pt>
                <c:pt idx="6">
                  <c:v>gruppi territoriali con incontri mensili</c:v>
                </c:pt>
                <c:pt idx="7">
                  <c:v>Gruppo formatori</c:v>
                </c:pt>
                <c:pt idx="8">
                  <c:v>Gruppo regionale </c:v>
                </c:pt>
                <c:pt idx="9">
                  <c:v>incontri occasionali con altri iscritti locali</c:v>
                </c:pt>
                <c:pt idx="10">
                  <c:v>(vuoto)</c:v>
                </c:pt>
              </c:strCache>
            </c:strRef>
          </c:cat>
          <c:val>
            <c:numRef>
              <c:f>'COL A-L'!$B$105:$B$116</c:f>
              <c:numCache>
                <c:formatCode>General</c:formatCode>
                <c:ptCount val="11"/>
                <c:pt idx="0">
                  <c:v>1</c:v>
                </c:pt>
                <c:pt idx="1">
                  <c:v>1</c:v>
                </c:pt>
                <c:pt idx="2">
                  <c:v>2</c:v>
                </c:pt>
                <c:pt idx="3">
                  <c:v>1</c:v>
                </c:pt>
                <c:pt idx="4">
                  <c:v>4</c:v>
                </c:pt>
                <c:pt idx="5">
                  <c:v>18</c:v>
                </c:pt>
                <c:pt idx="6">
                  <c:v>1</c:v>
                </c:pt>
                <c:pt idx="7">
                  <c:v>2</c:v>
                </c:pt>
                <c:pt idx="8">
                  <c:v>1</c:v>
                </c:pt>
                <c:pt idx="9">
                  <c:v>1</c:v>
                </c:pt>
                <c:pt idx="10">
                  <c:v>40</c:v>
                </c:pt>
              </c:numCache>
            </c:numRef>
          </c:val>
          <c:extLst xmlns:c16r2="http://schemas.microsoft.com/office/drawing/2015/06/chart">
            <c:ext xmlns:c16="http://schemas.microsoft.com/office/drawing/2014/chart" uri="{C3380CC4-5D6E-409C-BE32-E72D297353CC}">
              <c16:uniqueId val="{00000000-F5CC-4AE3-AE5B-175BC58894DF}"/>
            </c:ext>
          </c:extLst>
        </c:ser>
        <c:gapWidth val="219"/>
        <c:overlap val="-27"/>
        <c:axId val="124826752"/>
        <c:axId val="124828288"/>
      </c:barChart>
      <c:catAx>
        <c:axId val="12482675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24828288"/>
        <c:crosses val="autoZero"/>
        <c:auto val="1"/>
        <c:lblAlgn val="ctr"/>
        <c:lblOffset val="100"/>
      </c:catAx>
      <c:valAx>
        <c:axId val="12482828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24826752"/>
        <c:crosses val="autoZero"/>
        <c:crossBetween val="between"/>
      </c:valAx>
      <c:spPr>
        <a:noFill/>
        <a:ln>
          <a:noFill/>
        </a:ln>
        <a:effectLst/>
      </c:spPr>
    </c:plotArea>
    <c:legend>
      <c:legendPos val="r"/>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2"/>
  <c:extLst xmlns:c16r2="http://schemas.microsoft.com/office/drawing/2015/06/char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c:lang val="it-IT"/>
  <c:clrMapOvr bg1="lt1" tx1="dk1" bg2="lt2" tx2="dk2" accent1="accent1" accent2="accent2" accent3="accent3" accent4="accent4" accent5="accent5" accent6="accent6" hlink="hlink" folHlink="folHlink"/>
  <c:pivotSource>
    <c:name>[__LAVORATO_Darsi Pace è anche    Darsi Salute_ (Risposte).xlsx]COL A-L!Tabella_pivot10</c:name>
    <c:fmtId val="4"/>
  </c:pivotSource>
  <c:chart>
    <c:title>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pivotFmts>
      <c:pivotFmt>
        <c:idx val="0"/>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2"/>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s>
    <c:plotArea>
      <c:layout/>
      <c:barChart>
        <c:barDir val="col"/>
        <c:grouping val="clustered"/>
        <c:ser>
          <c:idx val="0"/>
          <c:order val="0"/>
          <c:tx>
            <c:strRef>
              <c:f>'COL A-L'!$B$119</c:f>
              <c:strCache>
                <c:ptCount val="1"/>
                <c:pt idx="0">
                  <c:v>Totale</c:v>
                </c:pt>
              </c:strCache>
            </c:strRef>
          </c:tx>
          <c:spPr>
            <a:solidFill>
              <a:schemeClr val="accent1"/>
            </a:solidFill>
            <a:ln>
              <a:noFill/>
            </a:ln>
            <a:effectLst/>
          </c:spPr>
          <c:cat>
            <c:strRef>
              <c:f>'COL A-L'!$A$120:$A$131</c:f>
              <c:strCache>
                <c:ptCount val="11"/>
                <c:pt idx="0">
                  <c:v>Almeno una volta al giorno</c:v>
                </c:pt>
                <c:pt idx="1">
                  <c:v>Con discontinuità </c:v>
                </c:pt>
                <c:pt idx="2">
                  <c:v>due volte al giorno</c:v>
                </c:pt>
                <c:pt idx="3">
                  <c:v>nell'ultimo anno ho ridimensionato,alternando.</c:v>
                </c:pt>
                <c:pt idx="4">
                  <c:v>niente</c:v>
                </c:pt>
                <c:pt idx="5">
                  <c:v>ogni giorno la meditazione ignaziana integrata saltuariamente da DP</c:v>
                </c:pt>
                <c:pt idx="6">
                  <c:v>Più volte alla settimana</c:v>
                </c:pt>
                <c:pt idx="7">
                  <c:v>prevalentemente in forma personale e di preghiera continua</c:v>
                </c:pt>
                <c:pt idx="8">
                  <c:v>Quando risco a prendendermi il tempo</c:v>
                </c:pt>
                <c:pt idx="9">
                  <c:v>Saltuariamente, quando ne sento il bisogno</c:v>
                </c:pt>
                <c:pt idx="10">
                  <c:v>Una volta alla settimana</c:v>
                </c:pt>
              </c:strCache>
            </c:strRef>
          </c:cat>
          <c:val>
            <c:numRef>
              <c:f>'COL A-L'!$B$120:$B$131</c:f>
              <c:numCache>
                <c:formatCode>General</c:formatCode>
                <c:ptCount val="11"/>
                <c:pt idx="0">
                  <c:v>27</c:v>
                </c:pt>
                <c:pt idx="1">
                  <c:v>1</c:v>
                </c:pt>
                <c:pt idx="2">
                  <c:v>1</c:v>
                </c:pt>
                <c:pt idx="3">
                  <c:v>1</c:v>
                </c:pt>
                <c:pt idx="4">
                  <c:v>1</c:v>
                </c:pt>
                <c:pt idx="5">
                  <c:v>1</c:v>
                </c:pt>
                <c:pt idx="6">
                  <c:v>24</c:v>
                </c:pt>
                <c:pt idx="7">
                  <c:v>1</c:v>
                </c:pt>
                <c:pt idx="8">
                  <c:v>1</c:v>
                </c:pt>
                <c:pt idx="9">
                  <c:v>13</c:v>
                </c:pt>
                <c:pt idx="10">
                  <c:v>1</c:v>
                </c:pt>
              </c:numCache>
            </c:numRef>
          </c:val>
          <c:extLst xmlns:c16r2="http://schemas.microsoft.com/office/drawing/2015/06/chart">
            <c:ext xmlns:c16="http://schemas.microsoft.com/office/drawing/2014/chart" uri="{C3380CC4-5D6E-409C-BE32-E72D297353CC}">
              <c16:uniqueId val="{00000000-F6AB-4CE0-96D2-3D7A01AC2686}"/>
            </c:ext>
          </c:extLst>
        </c:ser>
        <c:gapWidth val="219"/>
        <c:overlap val="-27"/>
        <c:axId val="126386944"/>
        <c:axId val="126388480"/>
      </c:barChart>
      <c:catAx>
        <c:axId val="12638694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26388480"/>
        <c:crosses val="autoZero"/>
        <c:auto val="1"/>
        <c:lblAlgn val="ctr"/>
        <c:lblOffset val="100"/>
      </c:catAx>
      <c:valAx>
        <c:axId val="12638848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26386944"/>
        <c:crosses val="autoZero"/>
        <c:crossBetween val="between"/>
      </c:valAx>
      <c:spPr>
        <a:noFill/>
        <a:ln>
          <a:noFill/>
        </a:ln>
        <a:effectLst/>
      </c:spPr>
    </c:plotArea>
    <c:legend>
      <c:legendPos val="r"/>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2"/>
  <c:extLst xmlns:c16r2="http://schemas.microsoft.com/office/drawing/2015/06/char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c:date1904 val="1"/>
  <c:lang val="it-IT"/>
  <c:clrMapOvr bg1="lt1" tx1="dk1" bg2="lt2" tx2="dk2" accent1="accent1" accent2="accent2" accent3="accent3" accent4="accent4" accent5="accent5" accent6="accent6" hlink="hlink" folHlink="folHlink"/>
  <c:pivotSource>
    <c:name>[__LAVORATO_Darsi Pace è anche    Darsi Salute_ (Risposte).xlsx]COL A-L!Tabella_pivot11</c:name>
    <c:fmtId val="11"/>
  </c:pivotSource>
  <c:chart>
    <c:title>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pivotFmts>
      <c:pivotFmt>
        <c:idx val="0"/>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2"/>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s>
    <c:plotArea>
      <c:layout/>
      <c:barChart>
        <c:barDir val="col"/>
        <c:grouping val="clustered"/>
        <c:ser>
          <c:idx val="0"/>
          <c:order val="0"/>
          <c:tx>
            <c:strRef>
              <c:f>'COL A-L'!$B$134</c:f>
              <c:strCache>
                <c:ptCount val="1"/>
                <c:pt idx="0">
                  <c:v>Totale</c:v>
                </c:pt>
              </c:strCache>
            </c:strRef>
          </c:tx>
          <c:spPr>
            <a:solidFill>
              <a:schemeClr val="accent1"/>
            </a:solidFill>
            <a:ln>
              <a:noFill/>
            </a:ln>
            <a:effectLst/>
          </c:spPr>
          <c:cat>
            <c:strRef>
              <c:f>'COL A-L'!$A$135:$A$147</c:f>
              <c:strCache>
                <c:ptCount val="12"/>
                <c:pt idx="0">
                  <c:v>Agli intensivi</c:v>
                </c:pt>
                <c:pt idx="1">
                  <c:v>Almeno una volta al giorno</c:v>
                </c:pt>
                <c:pt idx="2">
                  <c:v>da una vita scrivo del mio mondo interiore e delle mie paure, con lo schema guida degli esercizi proposto da Darsi Pace, sto imparando a passare dagli aspetti descrittivi psicologici a quelli della preghiera , ma ancora con titubanza, a volte invece con in</c:v>
                </c:pt>
                <c:pt idx="3">
                  <c:v>In certi periodi utilizzo gli esercizi più volte alla settimana in altri periodi li utilizzo mensilmente </c:v>
                </c:pt>
                <c:pt idx="4">
                  <c:v>no</c:v>
                </c:pt>
                <c:pt idx="5">
                  <c:v>Ogni volta che sento la necessità e la frequenza di questa pratica dipende dallo stato emotivo in cui mi trovo. E' lo stato emotivo che incide sulla frequenza nell'utilizzo di questo strumento.</c:v>
                </c:pt>
                <c:pt idx="6">
                  <c:v>Più volte alla settimana</c:v>
                </c:pt>
                <c:pt idx="7">
                  <c:v>quando facciamo riunione di gruppo o incontri</c:v>
                </c:pt>
                <c:pt idx="8">
                  <c:v>quando ne sento il bisogno</c:v>
                </c:pt>
                <c:pt idx="9">
                  <c:v>Saltuariamente, quando ne sento il bisogno</c:v>
                </c:pt>
                <c:pt idx="10">
                  <c:v>solo negli incontri</c:v>
                </c:pt>
                <c:pt idx="11">
                  <c:v>Una volta alla settimana</c:v>
                </c:pt>
              </c:strCache>
            </c:strRef>
          </c:cat>
          <c:val>
            <c:numRef>
              <c:f>'COL A-L'!$B$135:$B$147</c:f>
              <c:numCache>
                <c:formatCode>General</c:formatCode>
                <c:ptCount val="12"/>
                <c:pt idx="0">
                  <c:v>1</c:v>
                </c:pt>
                <c:pt idx="1">
                  <c:v>4</c:v>
                </c:pt>
                <c:pt idx="2">
                  <c:v>1</c:v>
                </c:pt>
                <c:pt idx="3">
                  <c:v>1</c:v>
                </c:pt>
                <c:pt idx="4">
                  <c:v>1</c:v>
                </c:pt>
                <c:pt idx="5">
                  <c:v>1</c:v>
                </c:pt>
                <c:pt idx="6">
                  <c:v>3</c:v>
                </c:pt>
                <c:pt idx="7">
                  <c:v>1</c:v>
                </c:pt>
                <c:pt idx="8">
                  <c:v>1</c:v>
                </c:pt>
                <c:pt idx="9">
                  <c:v>54</c:v>
                </c:pt>
                <c:pt idx="10">
                  <c:v>1</c:v>
                </c:pt>
                <c:pt idx="11">
                  <c:v>3</c:v>
                </c:pt>
              </c:numCache>
            </c:numRef>
          </c:val>
          <c:extLst xmlns:c16r2="http://schemas.microsoft.com/office/drawing/2015/06/chart">
            <c:ext xmlns:c16="http://schemas.microsoft.com/office/drawing/2014/chart" uri="{C3380CC4-5D6E-409C-BE32-E72D297353CC}">
              <c16:uniqueId val="{00000000-75EF-48BB-92B5-ACD7B12368EE}"/>
            </c:ext>
          </c:extLst>
        </c:ser>
        <c:gapWidth val="219"/>
        <c:overlap val="-27"/>
        <c:axId val="126797696"/>
        <c:axId val="126799232"/>
      </c:barChart>
      <c:catAx>
        <c:axId val="12679769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26799232"/>
        <c:crosses val="autoZero"/>
        <c:auto val="1"/>
        <c:lblAlgn val="ctr"/>
        <c:lblOffset val="100"/>
      </c:catAx>
      <c:valAx>
        <c:axId val="12679923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26797696"/>
        <c:crosses val="autoZero"/>
        <c:crossBetween val="between"/>
      </c:valAx>
      <c:spPr>
        <a:noFill/>
        <a:ln>
          <a:noFill/>
        </a:ln>
        <a:effectLst/>
      </c:spPr>
    </c:plotArea>
    <c:legend>
      <c:legendPos val="r"/>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2"/>
  <c:extLst xmlns:c16r2="http://schemas.microsoft.com/office/drawing/2015/06/char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c:date1904 val="1"/>
  <c:lang val="it-IT"/>
  <c:clrMapOvr bg1="lt1" tx1="dk1" bg2="lt2" tx2="dk2" accent1="accent1" accent2="accent2" accent3="accent3" accent4="accent4" accent5="accent5" accent6="accent6" hlink="hlink" folHlink="folHlink"/>
  <c:pivotSource>
    <c:name>[__LAVORATO_Darsi Pace è anche    Darsi Salute_ (Risposte).xlsx]COL A-L!Tabella_pivot12</c:name>
    <c:fmtId val="4"/>
  </c:pivotSource>
  <c:chart>
    <c:title>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pivotFmts>
      <c:pivotFmt>
        <c:idx val="0"/>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2"/>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s>
    <c:plotArea>
      <c:layout/>
      <c:barChart>
        <c:barDir val="col"/>
        <c:grouping val="clustered"/>
        <c:ser>
          <c:idx val="0"/>
          <c:order val="0"/>
          <c:tx>
            <c:strRef>
              <c:f>'COL A-L'!$B$150</c:f>
              <c:strCache>
                <c:ptCount val="1"/>
                <c:pt idx="0">
                  <c:v>Totale</c:v>
                </c:pt>
              </c:strCache>
            </c:strRef>
          </c:tx>
          <c:spPr>
            <a:solidFill>
              <a:schemeClr val="accent1"/>
            </a:solidFill>
            <a:ln>
              <a:noFill/>
            </a:ln>
            <a:effectLst/>
          </c:spPr>
          <c:cat>
            <c:strRef>
              <c:f>'COL A-L'!$A$151:$A$160</c:f>
              <c:strCache>
                <c:ptCount val="9"/>
                <c:pt idx="0">
                  <c:v>Almeno una volta al giorno</c:v>
                </c:pt>
                <c:pt idx="1">
                  <c:v>dipende dai periodi, a volte regolarmente a volte piu' raramente</c:v>
                </c:pt>
                <c:pt idx="2">
                  <c:v>medito su tutto ciò che leggo</c:v>
                </c:pt>
                <c:pt idx="3">
                  <c:v>mi piacciono letture di filosofia</c:v>
                </c:pt>
                <c:pt idx="4">
                  <c:v>Più volte alla settimana</c:v>
                </c:pt>
                <c:pt idx="5">
                  <c:v>Quando indicato negli incontri</c:v>
                </c:pt>
                <c:pt idx="6">
                  <c:v>Quando ne sento il bisogno, quindi con tempi/modi non definibili</c:v>
                </c:pt>
                <c:pt idx="7">
                  <c:v>Saltuariamente, quando ne sento il bisogno</c:v>
                </c:pt>
                <c:pt idx="8">
                  <c:v>Una volta alla settimana</c:v>
                </c:pt>
              </c:strCache>
            </c:strRef>
          </c:cat>
          <c:val>
            <c:numRef>
              <c:f>'COL A-L'!$B$151:$B$160</c:f>
              <c:numCache>
                <c:formatCode>General</c:formatCode>
                <c:ptCount val="9"/>
                <c:pt idx="0">
                  <c:v>23</c:v>
                </c:pt>
                <c:pt idx="1">
                  <c:v>1</c:v>
                </c:pt>
                <c:pt idx="2">
                  <c:v>1</c:v>
                </c:pt>
                <c:pt idx="3">
                  <c:v>1</c:v>
                </c:pt>
                <c:pt idx="4">
                  <c:v>17</c:v>
                </c:pt>
                <c:pt idx="5">
                  <c:v>1</c:v>
                </c:pt>
                <c:pt idx="6">
                  <c:v>1</c:v>
                </c:pt>
                <c:pt idx="7">
                  <c:v>22</c:v>
                </c:pt>
                <c:pt idx="8">
                  <c:v>5</c:v>
                </c:pt>
              </c:numCache>
            </c:numRef>
          </c:val>
          <c:extLst xmlns:c16r2="http://schemas.microsoft.com/office/drawing/2015/06/chart">
            <c:ext xmlns:c16="http://schemas.microsoft.com/office/drawing/2014/chart" uri="{C3380CC4-5D6E-409C-BE32-E72D297353CC}">
              <c16:uniqueId val="{00000000-3DC2-414C-AD6D-98EA5D81259A}"/>
            </c:ext>
          </c:extLst>
        </c:ser>
        <c:gapWidth val="219"/>
        <c:overlap val="-27"/>
        <c:axId val="127216640"/>
        <c:axId val="127341312"/>
      </c:barChart>
      <c:catAx>
        <c:axId val="12721664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27341312"/>
        <c:crosses val="autoZero"/>
        <c:auto val="1"/>
        <c:lblAlgn val="ctr"/>
        <c:lblOffset val="100"/>
      </c:catAx>
      <c:valAx>
        <c:axId val="12734131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27216640"/>
        <c:crosses val="autoZero"/>
        <c:crossBetween val="between"/>
      </c:valAx>
      <c:spPr>
        <a:noFill/>
        <a:ln>
          <a:noFill/>
        </a:ln>
        <a:effectLst/>
      </c:spPr>
    </c:plotArea>
    <c:legend>
      <c:legendPos val="r"/>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2"/>
  <c:extLst xmlns:c16r2="http://schemas.microsoft.com/office/drawing/2015/06/char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svg"/><Relationship Id="rId1" Type="http://schemas.openxmlformats.org/officeDocument/2006/relationships/image" Target="../media/image5.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DB0ABA-E56B-45CA-87A7-ABA88C21941C}"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1AF64F2-985D-473B-992D-31E67075F830}">
      <dgm:prSet/>
      <dgm:spPr/>
      <dgm:t>
        <a:bodyPr/>
        <a:lstStyle/>
        <a:p>
          <a:pPr>
            <a:lnSpc>
              <a:spcPct val="100000"/>
            </a:lnSpc>
            <a:defRPr cap="all"/>
          </a:pPr>
          <a:r>
            <a:rPr lang="it-IT" dirty="0"/>
            <a:t>71 su 72 </a:t>
          </a:r>
          <a:r>
            <a:rPr lang="it-IT" cap="none" dirty="0"/>
            <a:t>rispondono positivamente alla domanda </a:t>
          </a:r>
          <a:endParaRPr lang="en-US" dirty="0"/>
        </a:p>
      </dgm:t>
    </dgm:pt>
    <dgm:pt modelId="{9520D9EF-4C4E-4B04-B46E-69E49D95F4D8}" type="parTrans" cxnId="{4E52A447-33A8-408F-A394-AC12712B41A3}">
      <dgm:prSet/>
      <dgm:spPr/>
      <dgm:t>
        <a:bodyPr/>
        <a:lstStyle/>
        <a:p>
          <a:endParaRPr lang="en-US"/>
        </a:p>
      </dgm:t>
    </dgm:pt>
    <dgm:pt modelId="{1F36289B-3BC0-4283-ACB8-D8866FD66A9A}" type="sibTrans" cxnId="{4E52A447-33A8-408F-A394-AC12712B41A3}">
      <dgm:prSet/>
      <dgm:spPr/>
      <dgm:t>
        <a:bodyPr/>
        <a:lstStyle/>
        <a:p>
          <a:endParaRPr lang="en-US"/>
        </a:p>
      </dgm:t>
    </dgm:pt>
    <dgm:pt modelId="{43595E51-4640-4E49-AC5F-4A05C9FD9305}">
      <dgm:prSet custT="1"/>
      <dgm:spPr/>
      <dgm:t>
        <a:bodyPr/>
        <a:lstStyle/>
        <a:p>
          <a:pPr algn="just">
            <a:lnSpc>
              <a:spcPct val="100000"/>
            </a:lnSpc>
            <a:defRPr cap="all"/>
          </a:pPr>
          <a:r>
            <a:rPr lang="it-IT" sz="1800" b="1" i="1" cap="none" dirty="0"/>
            <a:t>Spunti di riflessione: </a:t>
          </a:r>
          <a:r>
            <a:rPr lang="it-IT" sz="1800" i="1" cap="none" dirty="0"/>
            <a:t>la percezione cosciente di ciascuno conferma il beneficio vissuto dalla frequentazione del </a:t>
          </a:r>
          <a:r>
            <a:rPr lang="it-IT" sz="1800" i="1" cap="none" dirty="0" smtClean="0"/>
            <a:t>percorso</a:t>
          </a:r>
          <a:endParaRPr lang="it-IT" sz="1800" i="1" cap="none" dirty="0"/>
        </a:p>
        <a:p>
          <a:pPr algn="just">
            <a:lnSpc>
              <a:spcPct val="100000"/>
            </a:lnSpc>
            <a:defRPr cap="all"/>
          </a:pPr>
          <a:r>
            <a:rPr lang="it-IT" sz="1800" i="1" cap="none" dirty="0"/>
            <a:t> Solo una risposta </a:t>
          </a:r>
          <a:r>
            <a:rPr lang="it-IT" sz="1800" i="1" cap="none" dirty="0" smtClean="0"/>
            <a:t>negativa</a:t>
          </a:r>
          <a:endParaRPr lang="en-US" sz="1800" i="1" cap="none" dirty="0"/>
        </a:p>
      </dgm:t>
    </dgm:pt>
    <dgm:pt modelId="{4E9BE30C-6098-4BE4-9F49-7CBEB0348026}" type="parTrans" cxnId="{43E9B37A-341D-4C40-B16C-079B44AA5EE1}">
      <dgm:prSet/>
      <dgm:spPr/>
      <dgm:t>
        <a:bodyPr/>
        <a:lstStyle/>
        <a:p>
          <a:endParaRPr lang="en-US"/>
        </a:p>
      </dgm:t>
    </dgm:pt>
    <dgm:pt modelId="{DF10CAB0-349D-48B3-99AF-6BDD0F90DCC0}" type="sibTrans" cxnId="{43E9B37A-341D-4C40-B16C-079B44AA5EE1}">
      <dgm:prSet/>
      <dgm:spPr/>
      <dgm:t>
        <a:bodyPr/>
        <a:lstStyle/>
        <a:p>
          <a:endParaRPr lang="en-US"/>
        </a:p>
      </dgm:t>
    </dgm:pt>
    <dgm:pt modelId="{27F7AEA3-DF3E-4828-A0E7-AF35B41C7064}" type="pres">
      <dgm:prSet presAssocID="{93DB0ABA-E56B-45CA-87A7-ABA88C21941C}" presName="root" presStyleCnt="0">
        <dgm:presLayoutVars>
          <dgm:dir/>
          <dgm:resizeHandles val="exact"/>
        </dgm:presLayoutVars>
      </dgm:prSet>
      <dgm:spPr/>
      <dgm:t>
        <a:bodyPr/>
        <a:lstStyle/>
        <a:p>
          <a:endParaRPr lang="it-IT"/>
        </a:p>
      </dgm:t>
    </dgm:pt>
    <dgm:pt modelId="{BDAAF9AD-63B2-4B4B-81B3-55E66142C750}" type="pres">
      <dgm:prSet presAssocID="{51AF64F2-985D-473B-992D-31E67075F830}" presName="compNode" presStyleCnt="0"/>
      <dgm:spPr/>
    </dgm:pt>
    <dgm:pt modelId="{208530FA-7E32-44FD-8377-258179AFB310}" type="pres">
      <dgm:prSet presAssocID="{51AF64F2-985D-473B-992D-31E67075F830}" presName="iconBgRect" presStyleLbl="bgShp" presStyleIdx="0" presStyleCnt="2"/>
      <dgm:spPr>
        <a:prstGeom prst="round2DiagRect">
          <a:avLst>
            <a:gd name="adj1" fmla="val 29727"/>
            <a:gd name="adj2" fmla="val 0"/>
          </a:avLst>
        </a:prstGeom>
      </dgm:spPr>
    </dgm:pt>
    <dgm:pt modelId="{2CF49028-1353-4B81-B488-4FA62734248D}" type="pres">
      <dgm:prSet presAssocID="{51AF64F2-985D-473B-992D-31E67075F830}" presName="iconRect" presStyleLbl="node1" presStyleIdx="0" presStyleCnt="2"/>
      <dgm:spPr>
        <a:blipFill>
          <a:blip xmlns:r="http://schemas.openxmlformats.org/officeDocument/2006/relationships" r:embed="rId1">
            <a:extLst>
              <a:ext uri="{28A0092B-C50C-407E-A947-70E740481C1C}">
                <a14:useLocalDpi xmlns=""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 xmlns:dgm14="http://schemas.microsoft.com/office/drawing/2010/diagram" id="0" name="" descr="Chat Bubble"/>
        </a:ext>
      </dgm:extLst>
    </dgm:pt>
    <dgm:pt modelId="{B57BC4AD-35B0-4530-81CD-FA200EBA4965}" type="pres">
      <dgm:prSet presAssocID="{51AF64F2-985D-473B-992D-31E67075F830}" presName="spaceRect" presStyleCnt="0"/>
      <dgm:spPr/>
    </dgm:pt>
    <dgm:pt modelId="{7615E8CA-1554-4052-914C-DEA6093E0AA2}" type="pres">
      <dgm:prSet presAssocID="{51AF64F2-985D-473B-992D-31E67075F830}" presName="textRect" presStyleLbl="revTx" presStyleIdx="0" presStyleCnt="2" custScaleX="128048">
        <dgm:presLayoutVars>
          <dgm:chMax val="1"/>
          <dgm:chPref val="1"/>
        </dgm:presLayoutVars>
      </dgm:prSet>
      <dgm:spPr/>
      <dgm:t>
        <a:bodyPr/>
        <a:lstStyle/>
        <a:p>
          <a:endParaRPr lang="it-IT"/>
        </a:p>
      </dgm:t>
    </dgm:pt>
    <dgm:pt modelId="{CF3A5C5C-4107-424B-8D5F-B2A701822EA9}" type="pres">
      <dgm:prSet presAssocID="{1F36289B-3BC0-4283-ACB8-D8866FD66A9A}" presName="sibTrans" presStyleCnt="0"/>
      <dgm:spPr/>
    </dgm:pt>
    <dgm:pt modelId="{28294032-BEE6-46AA-98CD-4F04E7F0CA72}" type="pres">
      <dgm:prSet presAssocID="{43595E51-4640-4E49-AC5F-4A05C9FD9305}" presName="compNode" presStyleCnt="0"/>
      <dgm:spPr/>
    </dgm:pt>
    <dgm:pt modelId="{66A53495-34A1-4542-9F18-E1DDFF9B577F}" type="pres">
      <dgm:prSet presAssocID="{43595E51-4640-4E49-AC5F-4A05C9FD9305}" presName="iconBgRect" presStyleLbl="bgShp" presStyleIdx="1" presStyleCnt="2" custLinFactNeighborX="18197" custLinFactNeighborY="-2883"/>
      <dgm:spPr>
        <a:prstGeom prst="round2DiagRect">
          <a:avLst>
            <a:gd name="adj1" fmla="val 29727"/>
            <a:gd name="adj2" fmla="val 0"/>
          </a:avLst>
        </a:prstGeom>
      </dgm:spPr>
    </dgm:pt>
    <dgm:pt modelId="{2FCA18C5-B22E-4984-8455-813B423F858C}" type="pres">
      <dgm:prSet presAssocID="{43595E51-4640-4E49-AC5F-4A05C9FD9305}" presName="iconRect" presStyleLbl="node1" presStyleIdx="1" presStyleCnt="2" custLinFactNeighborX="31714" custLinFactNeighborY="-5025"/>
      <dgm:spPr>
        <a:blipFill>
          <a:blip xmlns:r="http://schemas.openxmlformats.org/officeDocument/2006/relationships"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 xmlns:dgm14="http://schemas.microsoft.com/office/drawing/2010/diagram" id="0" name="" descr="Confused Person"/>
        </a:ext>
      </dgm:extLst>
    </dgm:pt>
    <dgm:pt modelId="{60C8E884-4F55-413B-A63E-253A56120844}" type="pres">
      <dgm:prSet presAssocID="{43595E51-4640-4E49-AC5F-4A05C9FD9305}" presName="spaceRect" presStyleCnt="0"/>
      <dgm:spPr/>
    </dgm:pt>
    <dgm:pt modelId="{04512C2C-4456-4419-83D3-7E4DAC67B9F8}" type="pres">
      <dgm:prSet presAssocID="{43595E51-4640-4E49-AC5F-4A05C9FD9305}" presName="textRect" presStyleLbl="revTx" presStyleIdx="1" presStyleCnt="2" custScaleX="146484" custLinFactNeighborX="11100" custLinFactNeighborY="-13677">
        <dgm:presLayoutVars>
          <dgm:chMax val="1"/>
          <dgm:chPref val="1"/>
        </dgm:presLayoutVars>
      </dgm:prSet>
      <dgm:spPr/>
      <dgm:t>
        <a:bodyPr/>
        <a:lstStyle/>
        <a:p>
          <a:endParaRPr lang="it-IT"/>
        </a:p>
      </dgm:t>
    </dgm:pt>
  </dgm:ptLst>
  <dgm:cxnLst>
    <dgm:cxn modelId="{4E52A447-33A8-408F-A394-AC12712B41A3}" srcId="{93DB0ABA-E56B-45CA-87A7-ABA88C21941C}" destId="{51AF64F2-985D-473B-992D-31E67075F830}" srcOrd="0" destOrd="0" parTransId="{9520D9EF-4C4E-4B04-B46E-69E49D95F4D8}" sibTransId="{1F36289B-3BC0-4283-ACB8-D8866FD66A9A}"/>
    <dgm:cxn modelId="{39BF6B68-2019-4F07-A50F-378AD60E7CC7}" type="presOf" srcId="{93DB0ABA-E56B-45CA-87A7-ABA88C21941C}" destId="{27F7AEA3-DF3E-4828-A0E7-AF35B41C7064}" srcOrd="0" destOrd="0" presId="urn:microsoft.com/office/officeart/2018/5/layout/IconLeafLabelList"/>
    <dgm:cxn modelId="{A879B34B-E513-48F1-89B2-9D924DF2B87D}" type="presOf" srcId="{51AF64F2-985D-473B-992D-31E67075F830}" destId="{7615E8CA-1554-4052-914C-DEA6093E0AA2}" srcOrd="0" destOrd="0" presId="urn:microsoft.com/office/officeart/2018/5/layout/IconLeafLabelList"/>
    <dgm:cxn modelId="{43E9B37A-341D-4C40-B16C-079B44AA5EE1}" srcId="{93DB0ABA-E56B-45CA-87A7-ABA88C21941C}" destId="{43595E51-4640-4E49-AC5F-4A05C9FD9305}" srcOrd="1" destOrd="0" parTransId="{4E9BE30C-6098-4BE4-9F49-7CBEB0348026}" sibTransId="{DF10CAB0-349D-48B3-99AF-6BDD0F90DCC0}"/>
    <dgm:cxn modelId="{B3BAB5D1-1FC6-4F9C-BE84-9003C85ADD8A}" type="presOf" srcId="{43595E51-4640-4E49-AC5F-4A05C9FD9305}" destId="{04512C2C-4456-4419-83D3-7E4DAC67B9F8}" srcOrd="0" destOrd="0" presId="urn:microsoft.com/office/officeart/2018/5/layout/IconLeafLabelList"/>
    <dgm:cxn modelId="{61E09766-8B67-447B-9AF9-5BD607E55DA2}" type="presParOf" srcId="{27F7AEA3-DF3E-4828-A0E7-AF35B41C7064}" destId="{BDAAF9AD-63B2-4B4B-81B3-55E66142C750}" srcOrd="0" destOrd="0" presId="urn:microsoft.com/office/officeart/2018/5/layout/IconLeafLabelList"/>
    <dgm:cxn modelId="{E7B1EE27-F623-4A89-9409-8678EA42B5EA}" type="presParOf" srcId="{BDAAF9AD-63B2-4B4B-81B3-55E66142C750}" destId="{208530FA-7E32-44FD-8377-258179AFB310}" srcOrd="0" destOrd="0" presId="urn:microsoft.com/office/officeart/2018/5/layout/IconLeafLabelList"/>
    <dgm:cxn modelId="{4B10C15D-E544-428A-8126-754B7D340D1C}" type="presParOf" srcId="{BDAAF9AD-63B2-4B4B-81B3-55E66142C750}" destId="{2CF49028-1353-4B81-B488-4FA62734248D}" srcOrd="1" destOrd="0" presId="urn:microsoft.com/office/officeart/2018/5/layout/IconLeafLabelList"/>
    <dgm:cxn modelId="{706CFF2E-8FD1-42CD-A215-D1BE9C0AF8EE}" type="presParOf" srcId="{BDAAF9AD-63B2-4B4B-81B3-55E66142C750}" destId="{B57BC4AD-35B0-4530-81CD-FA200EBA4965}" srcOrd="2" destOrd="0" presId="urn:microsoft.com/office/officeart/2018/5/layout/IconLeafLabelList"/>
    <dgm:cxn modelId="{C8BFC163-F462-402D-8CA0-72020B60BE6F}" type="presParOf" srcId="{BDAAF9AD-63B2-4B4B-81B3-55E66142C750}" destId="{7615E8CA-1554-4052-914C-DEA6093E0AA2}" srcOrd="3" destOrd="0" presId="urn:microsoft.com/office/officeart/2018/5/layout/IconLeafLabelList"/>
    <dgm:cxn modelId="{C837D2C9-C7B2-4F50-B4BD-075DE309B607}" type="presParOf" srcId="{27F7AEA3-DF3E-4828-A0E7-AF35B41C7064}" destId="{CF3A5C5C-4107-424B-8D5F-B2A701822EA9}" srcOrd="1" destOrd="0" presId="urn:microsoft.com/office/officeart/2018/5/layout/IconLeafLabelList"/>
    <dgm:cxn modelId="{2796374D-A475-4BD4-8E80-A281DEA8B51C}" type="presParOf" srcId="{27F7AEA3-DF3E-4828-A0E7-AF35B41C7064}" destId="{28294032-BEE6-46AA-98CD-4F04E7F0CA72}" srcOrd="2" destOrd="0" presId="urn:microsoft.com/office/officeart/2018/5/layout/IconLeafLabelList"/>
    <dgm:cxn modelId="{01775F25-4B44-4B8D-A32D-1DCF24AC1828}" type="presParOf" srcId="{28294032-BEE6-46AA-98CD-4F04E7F0CA72}" destId="{66A53495-34A1-4542-9F18-E1DDFF9B577F}" srcOrd="0" destOrd="0" presId="urn:microsoft.com/office/officeart/2018/5/layout/IconLeafLabelList"/>
    <dgm:cxn modelId="{8F4B6EEE-F723-4936-AF17-F8BBE19F5395}" type="presParOf" srcId="{28294032-BEE6-46AA-98CD-4F04E7F0CA72}" destId="{2FCA18C5-B22E-4984-8455-813B423F858C}" srcOrd="1" destOrd="0" presId="urn:microsoft.com/office/officeart/2018/5/layout/IconLeafLabelList"/>
    <dgm:cxn modelId="{C61828B9-145E-45B4-8187-974AFAE6522D}" type="presParOf" srcId="{28294032-BEE6-46AA-98CD-4F04E7F0CA72}" destId="{60C8E884-4F55-413B-A63E-253A56120844}" srcOrd="2" destOrd="0" presId="urn:microsoft.com/office/officeart/2018/5/layout/IconLeafLabelList"/>
    <dgm:cxn modelId="{B5A90203-1AF0-4C12-B32B-31EA2E80B2B2}" type="presParOf" srcId="{28294032-BEE6-46AA-98CD-4F04E7F0CA72}" destId="{04512C2C-4456-4419-83D3-7E4DAC67B9F8}" srcOrd="3" destOrd="0" presId="urn:microsoft.com/office/officeart/2018/5/layout/IconLeafLabel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C03D5-6524-4B77-B9C9-923E87EE73D6}" type="datetimeFigureOut">
              <a:rPr lang="it-IT" smtClean="0"/>
              <a:pPr/>
              <a:t>13/05/2020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CC0EB1-5C47-44EE-B63D-CF0B33AD323C}" type="slidenum">
              <a:rPr lang="it-IT" smtClean="0"/>
              <a:pPr/>
              <a:t>‹N›</a:t>
            </a:fld>
            <a:endParaRPr lang="it-IT"/>
          </a:p>
        </p:txBody>
      </p:sp>
    </p:spTree>
    <p:extLst>
      <p:ext uri="{BB962C8B-B14F-4D97-AF65-F5344CB8AC3E}">
        <p14:creationId xmlns="" xmlns:p14="http://schemas.microsoft.com/office/powerpoint/2010/main" val="4143284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75BFE2B-721D-4E72-AB17-26032B28F9D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 xmlns:a16="http://schemas.microsoft.com/office/drawing/2014/main" id="{1788C5C5-49F2-4434-85E7-C52407EAC2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 xmlns:a16="http://schemas.microsoft.com/office/drawing/2014/main" id="{14802EE2-FEC5-474E-BF5B-0828858EA394}"/>
              </a:ext>
            </a:extLst>
          </p:cNvPr>
          <p:cNvSpPr>
            <a:spLocks noGrp="1"/>
          </p:cNvSpPr>
          <p:nvPr>
            <p:ph type="dt" sz="half" idx="10"/>
          </p:nvPr>
        </p:nvSpPr>
        <p:spPr/>
        <p:txBody>
          <a:bodyPr/>
          <a:lstStyle/>
          <a:p>
            <a:fld id="{A1522C62-D5A0-432F-9137-FFD6842BC203}" type="datetime1">
              <a:rPr lang="en-US" smtClean="0"/>
              <a:pPr/>
              <a:t>5/13/2020</a:t>
            </a:fld>
            <a:endParaRPr lang="en-US" dirty="0"/>
          </a:p>
        </p:txBody>
      </p:sp>
      <p:sp>
        <p:nvSpPr>
          <p:cNvPr id="5" name="Segnaposto piè di pagina 4">
            <a:extLst>
              <a:ext uri="{FF2B5EF4-FFF2-40B4-BE49-F238E27FC236}">
                <a16:creationId xmlns="" xmlns:a16="http://schemas.microsoft.com/office/drawing/2014/main" id="{D8A4B5DB-41C2-44F1-B7D6-0219E8E8D2A7}"/>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 xmlns:a16="http://schemas.microsoft.com/office/drawing/2014/main" id="{D17096E0-55A9-4787-8838-B05276446CE6}"/>
              </a:ext>
            </a:extLst>
          </p:cNvPr>
          <p:cNvSpPr>
            <a:spLocks noGrp="1"/>
          </p:cNvSpPr>
          <p:nvPr>
            <p:ph type="sldNum" sz="quarter" idx="12"/>
          </p:nvPr>
        </p:nvSpPr>
        <p:spPr/>
        <p:txBody>
          <a:bodyPr/>
          <a:lstStyle/>
          <a:p>
            <a:fld id="{48F63A3B-78C7-47BE-AE5E-E10140E04643}" type="slidenum">
              <a:rPr lang="en-US" smtClean="0"/>
              <a:pPr/>
              <a:t>‹N›</a:t>
            </a:fld>
            <a:endParaRPr lang="en-US" dirty="0"/>
          </a:p>
        </p:txBody>
      </p:sp>
    </p:spTree>
    <p:extLst>
      <p:ext uri="{BB962C8B-B14F-4D97-AF65-F5344CB8AC3E}">
        <p14:creationId xmlns="" xmlns:p14="http://schemas.microsoft.com/office/powerpoint/2010/main" val="1562907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99167B4-FFCD-4A0C-A495-E86FBAEBD26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 xmlns:a16="http://schemas.microsoft.com/office/drawing/2014/main" id="{67BB3327-E30D-4290-8278-F00B416903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 xmlns:a16="http://schemas.microsoft.com/office/drawing/2014/main" id="{42DAE5EE-CA38-48EE-A94E-CF4EC5A948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A6E00821-77BD-4870-BF60-6B484C88D251}"/>
              </a:ext>
            </a:extLst>
          </p:cNvPr>
          <p:cNvSpPr>
            <a:spLocks noGrp="1"/>
          </p:cNvSpPr>
          <p:nvPr>
            <p:ph type="dt" sz="half" idx="10"/>
          </p:nvPr>
        </p:nvSpPr>
        <p:spPr/>
        <p:txBody>
          <a:bodyPr/>
          <a:lstStyle/>
          <a:p>
            <a:fld id="{81CA0112-B015-4F90-82E4-EC3BE5B90E98}" type="datetime1">
              <a:rPr lang="en-US" smtClean="0"/>
              <a:pPr/>
              <a:t>5/13/2020</a:t>
            </a:fld>
            <a:endParaRPr lang="en-US" dirty="0"/>
          </a:p>
        </p:txBody>
      </p:sp>
      <p:sp>
        <p:nvSpPr>
          <p:cNvPr id="6" name="Segnaposto piè di pagina 5">
            <a:extLst>
              <a:ext uri="{FF2B5EF4-FFF2-40B4-BE49-F238E27FC236}">
                <a16:creationId xmlns="" xmlns:a16="http://schemas.microsoft.com/office/drawing/2014/main" id="{AD77DA95-295A-43D6-91C3-51B4DA10F651}"/>
              </a:ext>
            </a:extLst>
          </p:cNvPr>
          <p:cNvSpPr>
            <a:spLocks noGrp="1"/>
          </p:cNvSpPr>
          <p:nvPr>
            <p:ph type="ftr" sz="quarter" idx="11"/>
          </p:nvPr>
        </p:nvSpPr>
        <p:spPr/>
        <p:txBody>
          <a:bodyPr/>
          <a:lstStyle/>
          <a:p>
            <a:endParaRPr lang="en-US" dirty="0"/>
          </a:p>
        </p:txBody>
      </p:sp>
      <p:sp>
        <p:nvSpPr>
          <p:cNvPr id="7" name="Segnaposto numero diapositiva 6">
            <a:extLst>
              <a:ext uri="{FF2B5EF4-FFF2-40B4-BE49-F238E27FC236}">
                <a16:creationId xmlns="" xmlns:a16="http://schemas.microsoft.com/office/drawing/2014/main" id="{A85B75CE-A227-4F01-B70E-C4FD17DA0FD7}"/>
              </a:ext>
            </a:extLst>
          </p:cNvPr>
          <p:cNvSpPr>
            <a:spLocks noGrp="1"/>
          </p:cNvSpPr>
          <p:nvPr>
            <p:ph type="sldNum" sz="quarter" idx="12"/>
          </p:nvPr>
        </p:nvSpPr>
        <p:spPr/>
        <p:txBody>
          <a:bodyPr/>
          <a:lstStyle/>
          <a:p>
            <a:fld id="{48F63A3B-78C7-47BE-AE5E-E10140E04643}" type="slidenum">
              <a:rPr lang="en-US" smtClean="0"/>
              <a:pPr/>
              <a:t>‹N›</a:t>
            </a:fld>
            <a:endParaRPr lang="en-US" dirty="0"/>
          </a:p>
        </p:txBody>
      </p:sp>
    </p:spTree>
    <p:extLst>
      <p:ext uri="{BB962C8B-B14F-4D97-AF65-F5344CB8AC3E}">
        <p14:creationId xmlns="" xmlns:p14="http://schemas.microsoft.com/office/powerpoint/2010/main" val="1424637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88044B2-D581-41BB-9B6F-E98C8907B17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CDD04135-0B77-4318-9A9D-EF45372DC13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B855D276-7550-48CD-B4F8-17C6A35F5201}"/>
              </a:ext>
            </a:extLst>
          </p:cNvPr>
          <p:cNvSpPr>
            <a:spLocks noGrp="1"/>
          </p:cNvSpPr>
          <p:nvPr>
            <p:ph type="dt" sz="half" idx="10"/>
          </p:nvPr>
        </p:nvSpPr>
        <p:spPr/>
        <p:txBody>
          <a:bodyPr/>
          <a:lstStyle/>
          <a:p>
            <a:fld id="{5D8A5176-5A9A-4C8D-9914-6B17547E057C}" type="datetime1">
              <a:rPr lang="en-US" smtClean="0"/>
              <a:pPr/>
              <a:t>5/13/2020</a:t>
            </a:fld>
            <a:endParaRPr lang="en-US" dirty="0"/>
          </a:p>
        </p:txBody>
      </p:sp>
      <p:sp>
        <p:nvSpPr>
          <p:cNvPr id="5" name="Segnaposto piè di pagina 4">
            <a:extLst>
              <a:ext uri="{FF2B5EF4-FFF2-40B4-BE49-F238E27FC236}">
                <a16:creationId xmlns="" xmlns:a16="http://schemas.microsoft.com/office/drawing/2014/main" id="{5C861F2E-49D8-4FBB-848D-A7FFB2A2A941}"/>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 xmlns:a16="http://schemas.microsoft.com/office/drawing/2014/main" id="{94089E4F-A80F-45B7-A180-11EEE5A993DE}"/>
              </a:ext>
            </a:extLst>
          </p:cNvPr>
          <p:cNvSpPr>
            <a:spLocks noGrp="1"/>
          </p:cNvSpPr>
          <p:nvPr>
            <p:ph type="sldNum" sz="quarter" idx="12"/>
          </p:nvPr>
        </p:nvSpPr>
        <p:spPr/>
        <p:txBody>
          <a:bodyPr/>
          <a:lstStyle/>
          <a:p>
            <a:fld id="{48F63A3B-78C7-47BE-AE5E-E10140E04643}" type="slidenum">
              <a:rPr lang="en-US" smtClean="0"/>
              <a:pPr/>
              <a:t>‹N›</a:t>
            </a:fld>
            <a:endParaRPr lang="en-US" dirty="0"/>
          </a:p>
        </p:txBody>
      </p:sp>
    </p:spTree>
    <p:extLst>
      <p:ext uri="{BB962C8B-B14F-4D97-AF65-F5344CB8AC3E}">
        <p14:creationId xmlns="" xmlns:p14="http://schemas.microsoft.com/office/powerpoint/2010/main" val="3418396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 xmlns:a16="http://schemas.microsoft.com/office/drawing/2014/main" id="{69CAD906-3DBD-4E5C-BFF0-8872BD915E4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FCB8A4F4-9D09-4EBE-88B6-8D99964B38E3}"/>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4E13FFE3-01CB-4D7C-9827-35BE11ED9286}"/>
              </a:ext>
            </a:extLst>
          </p:cNvPr>
          <p:cNvSpPr>
            <a:spLocks noGrp="1"/>
          </p:cNvSpPr>
          <p:nvPr>
            <p:ph type="dt" sz="half" idx="10"/>
          </p:nvPr>
        </p:nvSpPr>
        <p:spPr/>
        <p:txBody>
          <a:bodyPr/>
          <a:lstStyle/>
          <a:p>
            <a:fld id="{E1D18329-B57D-40D9-A0A0-62E28919A6AD}" type="datetime1">
              <a:rPr lang="en-US" smtClean="0"/>
              <a:pPr/>
              <a:t>5/13/2020</a:t>
            </a:fld>
            <a:endParaRPr lang="en-US" dirty="0"/>
          </a:p>
        </p:txBody>
      </p:sp>
      <p:sp>
        <p:nvSpPr>
          <p:cNvPr id="5" name="Segnaposto piè di pagina 4">
            <a:extLst>
              <a:ext uri="{FF2B5EF4-FFF2-40B4-BE49-F238E27FC236}">
                <a16:creationId xmlns="" xmlns:a16="http://schemas.microsoft.com/office/drawing/2014/main" id="{F66DC956-745F-4726-B55B-534D61A09FE8}"/>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 xmlns:a16="http://schemas.microsoft.com/office/drawing/2014/main" id="{6A314AB8-D35F-462C-9B17-F6864D227793}"/>
              </a:ext>
            </a:extLst>
          </p:cNvPr>
          <p:cNvSpPr>
            <a:spLocks noGrp="1"/>
          </p:cNvSpPr>
          <p:nvPr>
            <p:ph type="sldNum" sz="quarter" idx="12"/>
          </p:nvPr>
        </p:nvSpPr>
        <p:spPr/>
        <p:txBody>
          <a:bodyPr/>
          <a:lstStyle/>
          <a:p>
            <a:fld id="{48F63A3B-78C7-47BE-AE5E-E10140E04643}" type="slidenum">
              <a:rPr lang="en-US" smtClean="0"/>
              <a:pPr/>
              <a:t>‹N›</a:t>
            </a:fld>
            <a:endParaRPr lang="en-US" dirty="0"/>
          </a:p>
        </p:txBody>
      </p:sp>
    </p:spTree>
    <p:extLst>
      <p:ext uri="{BB962C8B-B14F-4D97-AF65-F5344CB8AC3E}">
        <p14:creationId xmlns="" xmlns:p14="http://schemas.microsoft.com/office/powerpoint/2010/main" val="1865885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5"/>
            <a:ext cx="103632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E9C52FC-8379-48BC-9155-76D52A912A63}" type="datetimeFigureOut">
              <a:rPr lang="it-IT" smtClean="0"/>
              <a:pPr/>
              <a:t>13/05/2020</a:t>
            </a:fld>
            <a:endParaRPr lang="it-IT" dirty="0"/>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F8C0445-5180-4F91-8F2F-A4D62AFDC836}" type="slidenum">
              <a:rPr lang="it-IT" smtClean="0"/>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E9C52FC-8379-48BC-9155-76D52A912A63}" type="datetimeFigureOut">
              <a:rPr lang="it-IT" smtClean="0"/>
              <a:pPr/>
              <a:t>13/05/2020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F8C0445-5180-4F91-8F2F-A4D62AFDC836}" type="slidenum">
              <a:rPr lang="it-IT" smtClean="0"/>
              <a:pPr/>
              <a:t>‹N›</a:t>
            </a:fld>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613" y="4406900"/>
            <a:ext cx="103632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E9C52FC-8379-48BC-9155-76D52A912A63}" type="datetimeFigureOut">
              <a:rPr lang="it-IT" smtClean="0"/>
              <a:pPr/>
              <a:t>13/05/2020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F8C0445-5180-4F91-8F2F-A4D62AFDC836}" type="slidenum">
              <a:rPr lang="it-IT" smtClean="0"/>
              <a:pPr/>
              <a:t>‹N›</a:t>
            </a:fld>
            <a:endParaRPr 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E9C52FC-8379-48BC-9155-76D52A912A63}" type="datetimeFigureOut">
              <a:rPr lang="it-IT" smtClean="0"/>
              <a:pPr/>
              <a:t>13/05/2020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F8C0445-5180-4F91-8F2F-A4D62AFDC836}" type="slidenum">
              <a:rPr lang="it-IT" smtClean="0"/>
              <a:pPr/>
              <a:t>‹N›</a:t>
            </a:fld>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E9C52FC-8379-48BC-9155-76D52A912A63}" type="datetimeFigureOut">
              <a:rPr lang="it-IT" smtClean="0"/>
              <a:pPr/>
              <a:t>13/05/2020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F8C0445-5180-4F91-8F2F-A4D62AFDC836}" type="slidenum">
              <a:rPr lang="it-IT" smtClean="0"/>
              <a:pPr/>
              <a:t>‹N›</a:t>
            </a:fld>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E9C52FC-8379-48BC-9155-76D52A912A63}" type="datetimeFigureOut">
              <a:rPr lang="it-IT" smtClean="0"/>
              <a:pPr/>
              <a:t>13/05/2020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F8C0445-5180-4F91-8F2F-A4D62AFDC836}" type="slidenum">
              <a:rPr lang="it-IT" smtClean="0"/>
              <a:pPr/>
              <a:t>‹N›</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E9C52FC-8379-48BC-9155-76D52A912A63}" type="datetimeFigureOut">
              <a:rPr lang="it-IT" smtClean="0"/>
              <a:pPr/>
              <a:t>13/05/2020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F8C0445-5180-4F91-8F2F-A4D62AFDC83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5996F15-C016-439D-B4C5-290906D62926}" type="datetime1">
              <a:rPr lang="en-US" smtClean="0"/>
              <a:pPr/>
              <a:t>5/13/2020</a:t>
            </a:fld>
            <a:endParaRPr lang="en-US" dirty="0"/>
          </a:p>
        </p:txBody>
      </p:sp>
      <p:sp>
        <p:nvSpPr>
          <p:cNvPr id="4" name="Segnaposto piè di pagina 3"/>
          <p:cNvSpPr>
            <a:spLocks noGrp="1"/>
          </p:cNvSpPr>
          <p:nvPr>
            <p:ph type="ftr" sz="quarter" idx="11"/>
          </p:nvPr>
        </p:nvSpPr>
        <p:spPr/>
        <p:txBody>
          <a:bodyPr/>
          <a:lstStyle/>
          <a:p>
            <a:endParaRPr lang="en-US" dirty="0"/>
          </a:p>
        </p:txBody>
      </p:sp>
      <p:sp>
        <p:nvSpPr>
          <p:cNvPr id="5" name="Segnaposto numero diapositiva 4"/>
          <p:cNvSpPr>
            <a:spLocks noGrp="1"/>
          </p:cNvSpPr>
          <p:nvPr>
            <p:ph type="sldNum" sz="quarter" idx="12"/>
          </p:nvPr>
        </p:nvSpPr>
        <p:spPr/>
        <p:txBody>
          <a:bodyPr/>
          <a:lstStyle/>
          <a:p>
            <a:fld id="{48F63A3B-78C7-47BE-AE5E-E10140E04643}" type="slidenum">
              <a:rPr lang="en-US" smtClean="0"/>
              <a:pPr/>
              <a:t>‹N›</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0" y="273050"/>
            <a:ext cx="40116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E9C52FC-8379-48BC-9155-76D52A912A63}" type="datetimeFigureOut">
              <a:rPr lang="it-IT" smtClean="0"/>
              <a:pPr/>
              <a:t>13/05/2020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F8C0445-5180-4F91-8F2F-A4D62AFDC836}" type="slidenum">
              <a:rPr lang="it-IT" smtClean="0"/>
              <a:pPr/>
              <a:t>‹N›</a:t>
            </a:fld>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188" y="4800600"/>
            <a:ext cx="73152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E9C52FC-8379-48BC-9155-76D52A912A63}" type="datetimeFigureOut">
              <a:rPr lang="it-IT" smtClean="0"/>
              <a:pPr/>
              <a:t>13/05/2020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F8C0445-5180-4F91-8F2F-A4D62AFDC836}" type="slidenum">
              <a:rPr lang="it-IT" smtClean="0"/>
              <a:pPr/>
              <a:t>‹N›</a:t>
            </a:fld>
            <a:endParaRPr 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E9C52FC-8379-48BC-9155-76D52A912A63}" type="datetimeFigureOut">
              <a:rPr lang="it-IT" smtClean="0"/>
              <a:pPr/>
              <a:t>13/05/2020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F8C0445-5180-4F91-8F2F-A4D62AFDC836}" type="slidenum">
              <a:rPr lang="it-IT" smtClean="0"/>
              <a:pPr/>
              <a:t>‹N›</a:t>
            </a:fld>
            <a:endParaRPr lang="it-I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8"/>
            <a:ext cx="27432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274638"/>
            <a:ext cx="80772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E9C52FC-8379-48BC-9155-76D52A912A63}" type="datetimeFigureOut">
              <a:rPr lang="it-IT" smtClean="0"/>
              <a:pPr/>
              <a:t>13/05/2020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F8C0445-5180-4F91-8F2F-A4D62AFDC83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F3FD444-B03A-4F53-8AD4-4C2A3930EC6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EF8D25EB-B539-4FFD-8368-64C0BD74B32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D9E6FDB6-4CBC-4A4C-9D61-A46AC10529D0}"/>
              </a:ext>
            </a:extLst>
          </p:cNvPr>
          <p:cNvSpPr>
            <a:spLocks noGrp="1"/>
          </p:cNvSpPr>
          <p:nvPr>
            <p:ph type="dt" sz="half" idx="10"/>
          </p:nvPr>
        </p:nvSpPr>
        <p:spPr/>
        <p:txBody>
          <a:bodyPr/>
          <a:lstStyle/>
          <a:p>
            <a:fld id="{9A9EE23A-41B0-4EEE-8510-9354D830E389}" type="datetime1">
              <a:rPr lang="en-US" smtClean="0"/>
              <a:pPr/>
              <a:t>5/13/2020</a:t>
            </a:fld>
            <a:endParaRPr lang="en-US" dirty="0"/>
          </a:p>
        </p:txBody>
      </p:sp>
      <p:sp>
        <p:nvSpPr>
          <p:cNvPr id="5" name="Segnaposto piè di pagina 4">
            <a:extLst>
              <a:ext uri="{FF2B5EF4-FFF2-40B4-BE49-F238E27FC236}">
                <a16:creationId xmlns="" xmlns:a16="http://schemas.microsoft.com/office/drawing/2014/main" id="{D9BDC334-A58E-43F7-B9BA-17CCE54019A1}"/>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 xmlns:a16="http://schemas.microsoft.com/office/drawing/2014/main" id="{BF39D7F3-DCF1-45E8-B54F-C037D071D536}"/>
              </a:ext>
            </a:extLst>
          </p:cNvPr>
          <p:cNvSpPr>
            <a:spLocks noGrp="1"/>
          </p:cNvSpPr>
          <p:nvPr>
            <p:ph type="sldNum" sz="quarter" idx="12"/>
          </p:nvPr>
        </p:nvSpPr>
        <p:spPr/>
        <p:txBody>
          <a:bodyPr/>
          <a:lstStyle/>
          <a:p>
            <a:fld id="{48F63A3B-78C7-47BE-AE5E-E10140E04643}" type="slidenum">
              <a:rPr lang="en-US" smtClean="0"/>
              <a:pPr/>
              <a:t>‹N›</a:t>
            </a:fld>
            <a:endParaRPr lang="en-US" dirty="0"/>
          </a:p>
        </p:txBody>
      </p:sp>
    </p:spTree>
    <p:extLst>
      <p:ext uri="{BB962C8B-B14F-4D97-AF65-F5344CB8AC3E}">
        <p14:creationId xmlns="" xmlns:p14="http://schemas.microsoft.com/office/powerpoint/2010/main" val="490052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655A4EA-F641-4BF9-AEEC-ECC2771B831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02DA008D-7CD8-4CC0-A176-356EC4C772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 xmlns:a16="http://schemas.microsoft.com/office/drawing/2014/main" id="{3B6794D2-17B2-4F0E-A39D-1F4DCBD8CA27}"/>
              </a:ext>
            </a:extLst>
          </p:cNvPr>
          <p:cNvSpPr>
            <a:spLocks noGrp="1"/>
          </p:cNvSpPr>
          <p:nvPr>
            <p:ph type="dt" sz="half" idx="10"/>
          </p:nvPr>
        </p:nvSpPr>
        <p:spPr/>
        <p:txBody>
          <a:bodyPr/>
          <a:lstStyle/>
          <a:p>
            <a:fld id="{332A7835-DD14-4342-AA52-4C67B56400DE}" type="datetime1">
              <a:rPr lang="en-US" smtClean="0"/>
              <a:pPr/>
              <a:t>5/13/2020</a:t>
            </a:fld>
            <a:endParaRPr lang="en-US" dirty="0"/>
          </a:p>
        </p:txBody>
      </p:sp>
      <p:sp>
        <p:nvSpPr>
          <p:cNvPr id="5" name="Segnaposto piè di pagina 4">
            <a:extLst>
              <a:ext uri="{FF2B5EF4-FFF2-40B4-BE49-F238E27FC236}">
                <a16:creationId xmlns="" xmlns:a16="http://schemas.microsoft.com/office/drawing/2014/main" id="{BD760F21-9272-4B4B-B6EE-E1BF50DEEB29}"/>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 xmlns:a16="http://schemas.microsoft.com/office/drawing/2014/main" id="{B03E381E-FA06-44A0-85DF-10B8BFB60067}"/>
              </a:ext>
            </a:extLst>
          </p:cNvPr>
          <p:cNvSpPr>
            <a:spLocks noGrp="1"/>
          </p:cNvSpPr>
          <p:nvPr>
            <p:ph type="sldNum" sz="quarter" idx="12"/>
          </p:nvPr>
        </p:nvSpPr>
        <p:spPr/>
        <p:txBody>
          <a:bodyPr/>
          <a:lstStyle/>
          <a:p>
            <a:fld id="{48F63A3B-78C7-47BE-AE5E-E10140E04643}" type="slidenum">
              <a:rPr lang="en-US" smtClean="0"/>
              <a:pPr/>
              <a:t>‹N›</a:t>
            </a:fld>
            <a:endParaRPr lang="en-US" dirty="0"/>
          </a:p>
        </p:txBody>
      </p:sp>
    </p:spTree>
    <p:extLst>
      <p:ext uri="{BB962C8B-B14F-4D97-AF65-F5344CB8AC3E}">
        <p14:creationId xmlns="" xmlns:p14="http://schemas.microsoft.com/office/powerpoint/2010/main" val="283999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91AB55E-7D54-4032-A70B-B71D7FE152B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05C0665B-3A90-4EE0-AB95-1304BBED2CEB}"/>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 xmlns:a16="http://schemas.microsoft.com/office/drawing/2014/main" id="{B92B23A3-8260-4DBB-B494-939E188CFA3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 xmlns:a16="http://schemas.microsoft.com/office/drawing/2014/main" id="{9B1843DC-B710-4AAC-8C4D-B66C3E9FDE8B}"/>
              </a:ext>
            </a:extLst>
          </p:cNvPr>
          <p:cNvSpPr>
            <a:spLocks noGrp="1"/>
          </p:cNvSpPr>
          <p:nvPr>
            <p:ph type="dt" sz="half" idx="10"/>
          </p:nvPr>
        </p:nvSpPr>
        <p:spPr/>
        <p:txBody>
          <a:bodyPr/>
          <a:lstStyle/>
          <a:p>
            <a:fld id="{6EB9CF50-60B1-4179-BE5E-F78551AD5C63}" type="datetime1">
              <a:rPr lang="en-US" smtClean="0"/>
              <a:pPr/>
              <a:t>5/13/2020</a:t>
            </a:fld>
            <a:endParaRPr lang="en-US" dirty="0"/>
          </a:p>
        </p:txBody>
      </p:sp>
      <p:sp>
        <p:nvSpPr>
          <p:cNvPr id="6" name="Segnaposto piè di pagina 5">
            <a:extLst>
              <a:ext uri="{FF2B5EF4-FFF2-40B4-BE49-F238E27FC236}">
                <a16:creationId xmlns="" xmlns:a16="http://schemas.microsoft.com/office/drawing/2014/main" id="{D1421945-190A-4807-90E4-B2E46C8DE036}"/>
              </a:ext>
            </a:extLst>
          </p:cNvPr>
          <p:cNvSpPr>
            <a:spLocks noGrp="1"/>
          </p:cNvSpPr>
          <p:nvPr>
            <p:ph type="ftr" sz="quarter" idx="11"/>
          </p:nvPr>
        </p:nvSpPr>
        <p:spPr/>
        <p:txBody>
          <a:bodyPr/>
          <a:lstStyle/>
          <a:p>
            <a:endParaRPr lang="en-US" dirty="0"/>
          </a:p>
        </p:txBody>
      </p:sp>
      <p:sp>
        <p:nvSpPr>
          <p:cNvPr id="7" name="Segnaposto numero diapositiva 6">
            <a:extLst>
              <a:ext uri="{FF2B5EF4-FFF2-40B4-BE49-F238E27FC236}">
                <a16:creationId xmlns="" xmlns:a16="http://schemas.microsoft.com/office/drawing/2014/main" id="{3E76CEB2-C936-41CF-994E-A768EF26F60C}"/>
              </a:ext>
            </a:extLst>
          </p:cNvPr>
          <p:cNvSpPr>
            <a:spLocks noGrp="1"/>
          </p:cNvSpPr>
          <p:nvPr>
            <p:ph type="sldNum" sz="quarter" idx="12"/>
          </p:nvPr>
        </p:nvSpPr>
        <p:spPr/>
        <p:txBody>
          <a:bodyPr/>
          <a:lstStyle/>
          <a:p>
            <a:fld id="{48F63A3B-78C7-47BE-AE5E-E10140E04643}" type="slidenum">
              <a:rPr lang="en-US" smtClean="0"/>
              <a:pPr/>
              <a:t>‹N›</a:t>
            </a:fld>
            <a:endParaRPr lang="en-US" dirty="0"/>
          </a:p>
        </p:txBody>
      </p:sp>
    </p:spTree>
    <p:extLst>
      <p:ext uri="{BB962C8B-B14F-4D97-AF65-F5344CB8AC3E}">
        <p14:creationId xmlns="" xmlns:p14="http://schemas.microsoft.com/office/powerpoint/2010/main" val="373331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661AF59-8500-4FD2-991A-32A5F8BE39BB}"/>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A678218A-5DED-4F6A-A6CC-0B3F133E23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 xmlns:a16="http://schemas.microsoft.com/office/drawing/2014/main" id="{9C0D7DD4-CBD0-47F8-8D5E-2140234C8DA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 xmlns:a16="http://schemas.microsoft.com/office/drawing/2014/main" id="{7DC68641-1103-4237-B1A0-C6014965FA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 xmlns:a16="http://schemas.microsoft.com/office/drawing/2014/main" id="{1827170B-6061-4F41-9BAF-0790E8C71A5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 xmlns:a16="http://schemas.microsoft.com/office/drawing/2014/main" id="{09D7C615-839B-4DFF-BD50-59C71E30C42E}"/>
              </a:ext>
            </a:extLst>
          </p:cNvPr>
          <p:cNvSpPr>
            <a:spLocks noGrp="1"/>
          </p:cNvSpPr>
          <p:nvPr>
            <p:ph type="dt" sz="half" idx="10"/>
          </p:nvPr>
        </p:nvSpPr>
        <p:spPr/>
        <p:txBody>
          <a:bodyPr/>
          <a:lstStyle/>
          <a:p>
            <a:fld id="{B1FAF017-7B2A-4BBC-B1DA-1FA05951A3A4}" type="datetime1">
              <a:rPr lang="en-US" smtClean="0"/>
              <a:pPr/>
              <a:t>5/13/2020</a:t>
            </a:fld>
            <a:endParaRPr lang="en-US" dirty="0"/>
          </a:p>
        </p:txBody>
      </p:sp>
      <p:sp>
        <p:nvSpPr>
          <p:cNvPr id="8" name="Segnaposto piè di pagina 7">
            <a:extLst>
              <a:ext uri="{FF2B5EF4-FFF2-40B4-BE49-F238E27FC236}">
                <a16:creationId xmlns="" xmlns:a16="http://schemas.microsoft.com/office/drawing/2014/main" id="{5D9A272D-2454-4DDF-AB20-1112BBB105E3}"/>
              </a:ext>
            </a:extLst>
          </p:cNvPr>
          <p:cNvSpPr>
            <a:spLocks noGrp="1"/>
          </p:cNvSpPr>
          <p:nvPr>
            <p:ph type="ftr" sz="quarter" idx="11"/>
          </p:nvPr>
        </p:nvSpPr>
        <p:spPr/>
        <p:txBody>
          <a:bodyPr/>
          <a:lstStyle/>
          <a:p>
            <a:endParaRPr lang="en-US" dirty="0"/>
          </a:p>
        </p:txBody>
      </p:sp>
      <p:sp>
        <p:nvSpPr>
          <p:cNvPr id="9" name="Segnaposto numero diapositiva 8">
            <a:extLst>
              <a:ext uri="{FF2B5EF4-FFF2-40B4-BE49-F238E27FC236}">
                <a16:creationId xmlns="" xmlns:a16="http://schemas.microsoft.com/office/drawing/2014/main" id="{83F7636E-BBCA-4F28-B454-3102008A52BF}"/>
              </a:ext>
            </a:extLst>
          </p:cNvPr>
          <p:cNvSpPr>
            <a:spLocks noGrp="1"/>
          </p:cNvSpPr>
          <p:nvPr>
            <p:ph type="sldNum" sz="quarter" idx="12"/>
          </p:nvPr>
        </p:nvSpPr>
        <p:spPr/>
        <p:txBody>
          <a:bodyPr/>
          <a:lstStyle/>
          <a:p>
            <a:fld id="{48F63A3B-78C7-47BE-AE5E-E10140E04643}" type="slidenum">
              <a:rPr lang="en-US" smtClean="0"/>
              <a:pPr/>
              <a:t>‹N›</a:t>
            </a:fld>
            <a:endParaRPr lang="en-US" dirty="0"/>
          </a:p>
        </p:txBody>
      </p:sp>
    </p:spTree>
    <p:extLst>
      <p:ext uri="{BB962C8B-B14F-4D97-AF65-F5344CB8AC3E}">
        <p14:creationId xmlns="" xmlns:p14="http://schemas.microsoft.com/office/powerpoint/2010/main" val="1136809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3A14E4B-49C8-4E87-9256-2762BAEF900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 xmlns:a16="http://schemas.microsoft.com/office/drawing/2014/main" id="{37A5DA55-AF7C-4E0B-9FA6-66AC74E959D3}"/>
              </a:ext>
            </a:extLst>
          </p:cNvPr>
          <p:cNvSpPr>
            <a:spLocks noGrp="1"/>
          </p:cNvSpPr>
          <p:nvPr>
            <p:ph type="dt" sz="half" idx="10"/>
          </p:nvPr>
        </p:nvSpPr>
        <p:spPr/>
        <p:txBody>
          <a:bodyPr/>
          <a:lstStyle/>
          <a:p>
            <a:fld id="{52FE5043-93A4-4EB6-A537-8E284BDF02FB}" type="datetime1">
              <a:rPr lang="en-US" smtClean="0"/>
              <a:pPr/>
              <a:t>5/13/2020</a:t>
            </a:fld>
            <a:endParaRPr lang="en-US" dirty="0"/>
          </a:p>
        </p:txBody>
      </p:sp>
      <p:sp>
        <p:nvSpPr>
          <p:cNvPr id="4" name="Segnaposto piè di pagina 3">
            <a:extLst>
              <a:ext uri="{FF2B5EF4-FFF2-40B4-BE49-F238E27FC236}">
                <a16:creationId xmlns="" xmlns:a16="http://schemas.microsoft.com/office/drawing/2014/main" id="{3CC01433-DF55-4AA2-8DCE-ED3C12B8C592}"/>
              </a:ext>
            </a:extLst>
          </p:cNvPr>
          <p:cNvSpPr>
            <a:spLocks noGrp="1"/>
          </p:cNvSpPr>
          <p:nvPr>
            <p:ph type="ftr" sz="quarter" idx="11"/>
          </p:nvPr>
        </p:nvSpPr>
        <p:spPr/>
        <p:txBody>
          <a:bodyPr/>
          <a:lstStyle/>
          <a:p>
            <a:endParaRPr lang="en-US" dirty="0"/>
          </a:p>
        </p:txBody>
      </p:sp>
      <p:sp>
        <p:nvSpPr>
          <p:cNvPr id="5" name="Segnaposto numero diapositiva 4">
            <a:extLst>
              <a:ext uri="{FF2B5EF4-FFF2-40B4-BE49-F238E27FC236}">
                <a16:creationId xmlns="" xmlns:a16="http://schemas.microsoft.com/office/drawing/2014/main" id="{AD4A4237-7528-4D0D-A6FD-0A003C54F035}"/>
              </a:ext>
            </a:extLst>
          </p:cNvPr>
          <p:cNvSpPr>
            <a:spLocks noGrp="1"/>
          </p:cNvSpPr>
          <p:nvPr>
            <p:ph type="sldNum" sz="quarter" idx="12"/>
          </p:nvPr>
        </p:nvSpPr>
        <p:spPr/>
        <p:txBody>
          <a:bodyPr/>
          <a:lstStyle/>
          <a:p>
            <a:fld id="{48F63A3B-78C7-47BE-AE5E-E10140E04643}" type="slidenum">
              <a:rPr lang="en-US" smtClean="0"/>
              <a:pPr/>
              <a:t>‹N›</a:t>
            </a:fld>
            <a:endParaRPr lang="en-US" dirty="0"/>
          </a:p>
        </p:txBody>
      </p:sp>
    </p:spTree>
    <p:extLst>
      <p:ext uri="{BB962C8B-B14F-4D97-AF65-F5344CB8AC3E}">
        <p14:creationId xmlns="" xmlns:p14="http://schemas.microsoft.com/office/powerpoint/2010/main" val="53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9BD99078-E6D8-49EC-9516-A7DEEC36E562}"/>
              </a:ext>
            </a:extLst>
          </p:cNvPr>
          <p:cNvSpPr>
            <a:spLocks noGrp="1"/>
          </p:cNvSpPr>
          <p:nvPr>
            <p:ph type="dt" sz="half" idx="10"/>
          </p:nvPr>
        </p:nvSpPr>
        <p:spPr/>
        <p:txBody>
          <a:bodyPr/>
          <a:lstStyle/>
          <a:p>
            <a:fld id="{27584EB8-D682-41D8-90F6-7C917C269D0C}" type="datetime1">
              <a:rPr lang="en-US" smtClean="0"/>
              <a:pPr/>
              <a:t>5/13/2020</a:t>
            </a:fld>
            <a:endParaRPr lang="en-US" dirty="0"/>
          </a:p>
        </p:txBody>
      </p:sp>
      <p:sp>
        <p:nvSpPr>
          <p:cNvPr id="3" name="Segnaposto piè di pagina 2">
            <a:extLst>
              <a:ext uri="{FF2B5EF4-FFF2-40B4-BE49-F238E27FC236}">
                <a16:creationId xmlns="" xmlns:a16="http://schemas.microsoft.com/office/drawing/2014/main" id="{57FD29C7-EFC1-42BB-907F-8B5B90A5FDC9}"/>
              </a:ext>
            </a:extLst>
          </p:cNvPr>
          <p:cNvSpPr>
            <a:spLocks noGrp="1"/>
          </p:cNvSpPr>
          <p:nvPr>
            <p:ph type="ftr" sz="quarter" idx="11"/>
          </p:nvPr>
        </p:nvSpPr>
        <p:spPr/>
        <p:txBody>
          <a:bodyPr/>
          <a:lstStyle/>
          <a:p>
            <a:endParaRPr lang="en-US" dirty="0"/>
          </a:p>
        </p:txBody>
      </p:sp>
      <p:sp>
        <p:nvSpPr>
          <p:cNvPr id="4" name="Segnaposto numero diapositiva 3">
            <a:extLst>
              <a:ext uri="{FF2B5EF4-FFF2-40B4-BE49-F238E27FC236}">
                <a16:creationId xmlns="" xmlns:a16="http://schemas.microsoft.com/office/drawing/2014/main" id="{83F88347-7286-4B28-9E74-EB5020E9498F}"/>
              </a:ext>
            </a:extLst>
          </p:cNvPr>
          <p:cNvSpPr>
            <a:spLocks noGrp="1"/>
          </p:cNvSpPr>
          <p:nvPr>
            <p:ph type="sldNum" sz="quarter" idx="12"/>
          </p:nvPr>
        </p:nvSpPr>
        <p:spPr/>
        <p:txBody>
          <a:bodyPr/>
          <a:lstStyle/>
          <a:p>
            <a:fld id="{48F63A3B-78C7-47BE-AE5E-E10140E04643}" type="slidenum">
              <a:rPr lang="en-US" smtClean="0"/>
              <a:pPr/>
              <a:t>‹N›</a:t>
            </a:fld>
            <a:endParaRPr lang="en-US" dirty="0"/>
          </a:p>
        </p:txBody>
      </p:sp>
    </p:spTree>
    <p:extLst>
      <p:ext uri="{BB962C8B-B14F-4D97-AF65-F5344CB8AC3E}">
        <p14:creationId xmlns="" xmlns:p14="http://schemas.microsoft.com/office/powerpoint/2010/main" val="4066354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2C6FAE6-C77D-4B81-BBD4-7727B5392DF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DAA80A92-DF2D-4F2C-8BA2-6DC1744EFD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 xmlns:a16="http://schemas.microsoft.com/office/drawing/2014/main" id="{D0B448AE-A46A-41EC-B091-3EDC7E48A4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3883DDFC-06B1-428B-BED3-1D7344DC5143}"/>
              </a:ext>
            </a:extLst>
          </p:cNvPr>
          <p:cNvSpPr>
            <a:spLocks noGrp="1"/>
          </p:cNvSpPr>
          <p:nvPr>
            <p:ph type="dt" sz="half" idx="10"/>
          </p:nvPr>
        </p:nvSpPr>
        <p:spPr/>
        <p:txBody>
          <a:bodyPr/>
          <a:lstStyle/>
          <a:p>
            <a:fld id="{E7255B52-27E1-4EBB-B7C5-654FB1606DAB}" type="datetime1">
              <a:rPr lang="en-US" smtClean="0"/>
              <a:pPr/>
              <a:t>5/13/2020</a:t>
            </a:fld>
            <a:endParaRPr lang="en-US" dirty="0"/>
          </a:p>
        </p:txBody>
      </p:sp>
      <p:sp>
        <p:nvSpPr>
          <p:cNvPr id="6" name="Segnaposto piè di pagina 5">
            <a:extLst>
              <a:ext uri="{FF2B5EF4-FFF2-40B4-BE49-F238E27FC236}">
                <a16:creationId xmlns="" xmlns:a16="http://schemas.microsoft.com/office/drawing/2014/main" id="{186338F8-46C9-4DFB-9854-024DE779FFA4}"/>
              </a:ext>
            </a:extLst>
          </p:cNvPr>
          <p:cNvSpPr>
            <a:spLocks noGrp="1"/>
          </p:cNvSpPr>
          <p:nvPr>
            <p:ph type="ftr" sz="quarter" idx="11"/>
          </p:nvPr>
        </p:nvSpPr>
        <p:spPr/>
        <p:txBody>
          <a:bodyPr/>
          <a:lstStyle/>
          <a:p>
            <a:endParaRPr lang="en-US" dirty="0"/>
          </a:p>
        </p:txBody>
      </p:sp>
      <p:sp>
        <p:nvSpPr>
          <p:cNvPr id="7" name="Segnaposto numero diapositiva 6">
            <a:extLst>
              <a:ext uri="{FF2B5EF4-FFF2-40B4-BE49-F238E27FC236}">
                <a16:creationId xmlns="" xmlns:a16="http://schemas.microsoft.com/office/drawing/2014/main" id="{08CC3387-8761-4CAB-B493-E9D23947A9D9}"/>
              </a:ext>
            </a:extLst>
          </p:cNvPr>
          <p:cNvSpPr>
            <a:spLocks noGrp="1"/>
          </p:cNvSpPr>
          <p:nvPr>
            <p:ph type="sldNum" sz="quarter" idx="12"/>
          </p:nvPr>
        </p:nvSpPr>
        <p:spPr/>
        <p:txBody>
          <a:bodyPr/>
          <a:lstStyle/>
          <a:p>
            <a:fld id="{48F63A3B-78C7-47BE-AE5E-E10140E04643}" type="slidenum">
              <a:rPr lang="en-US" smtClean="0"/>
              <a:pPr/>
              <a:t>‹N›</a:t>
            </a:fld>
            <a:endParaRPr lang="en-US" dirty="0"/>
          </a:p>
        </p:txBody>
      </p:sp>
    </p:spTree>
    <p:extLst>
      <p:ext uri="{BB962C8B-B14F-4D97-AF65-F5344CB8AC3E}">
        <p14:creationId xmlns="" xmlns:p14="http://schemas.microsoft.com/office/powerpoint/2010/main" val="2966735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0EA23A86-20FB-48DE-AE6F-BA160C6542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A9CC46AC-EF44-48FA-9177-F68F6E373E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024E444F-07FB-4E35-B64E-7C3B30BC46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996F15-C016-439D-B4C5-290906D62926}" type="datetime1">
              <a:rPr lang="en-US" smtClean="0"/>
              <a:pPr/>
              <a:t>5/13/2020</a:t>
            </a:fld>
            <a:endParaRPr lang="en-US" dirty="0"/>
          </a:p>
        </p:txBody>
      </p:sp>
      <p:sp>
        <p:nvSpPr>
          <p:cNvPr id="5" name="Segnaposto piè di pagina 4">
            <a:extLst>
              <a:ext uri="{FF2B5EF4-FFF2-40B4-BE49-F238E27FC236}">
                <a16:creationId xmlns="" xmlns:a16="http://schemas.microsoft.com/office/drawing/2014/main" id="{9BEAF3E9-93D7-4E32-9A4A-56E84C0507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egnaposto numero diapositiva 5">
            <a:extLst>
              <a:ext uri="{FF2B5EF4-FFF2-40B4-BE49-F238E27FC236}">
                <a16:creationId xmlns="" xmlns:a16="http://schemas.microsoft.com/office/drawing/2014/main" id="{0108862F-7347-4646-A0ED-3D126424CC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pPr/>
              <a:t>‹N›</a:t>
            </a:fld>
            <a:endParaRPr lang="en-US" dirty="0"/>
          </a:p>
        </p:txBody>
      </p:sp>
    </p:spTree>
    <p:extLst>
      <p:ext uri="{BB962C8B-B14F-4D97-AF65-F5344CB8AC3E}">
        <p14:creationId xmlns="" xmlns:p14="http://schemas.microsoft.com/office/powerpoint/2010/main" val="2548700386"/>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9C52FC-8379-48BC-9155-76D52A912A63}" type="datetimeFigureOut">
              <a:rPr lang="it-IT" smtClean="0"/>
              <a:pPr/>
              <a:t>13/05/2020</a:t>
            </a:fld>
            <a:endParaRPr lang="it-IT" dirty="0"/>
          </a:p>
        </p:txBody>
      </p:sp>
      <p:sp>
        <p:nvSpPr>
          <p:cNvPr id="5" name="Segnaposto piè di pagina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8C0445-5180-4F91-8F2F-A4D62AFDC836}"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D6EC26F-B99B-4250-9D27-AC9A9B62B9F0}"/>
              </a:ext>
            </a:extLst>
          </p:cNvPr>
          <p:cNvSpPr>
            <a:spLocks noGrp="1"/>
          </p:cNvSpPr>
          <p:nvPr>
            <p:ph type="ctrTitle"/>
          </p:nvPr>
        </p:nvSpPr>
        <p:spPr>
          <a:xfrm>
            <a:off x="4380588" y="965199"/>
            <a:ext cx="6766078" cy="4927601"/>
          </a:xfrm>
        </p:spPr>
        <p:txBody>
          <a:bodyPr anchor="ctr">
            <a:normAutofit/>
          </a:bodyPr>
          <a:lstStyle/>
          <a:p>
            <a:pPr algn="l"/>
            <a:r>
              <a:rPr lang="it-IT" sz="5400" dirty="0" smtClean="0">
                <a:solidFill>
                  <a:schemeClr val="tx1">
                    <a:lumMod val="85000"/>
                    <a:lumOff val="15000"/>
                  </a:schemeClr>
                </a:solidFill>
              </a:rPr>
              <a:t/>
            </a:r>
            <a:br>
              <a:rPr lang="it-IT" sz="5400" dirty="0" smtClean="0">
                <a:solidFill>
                  <a:schemeClr val="tx1">
                    <a:lumMod val="85000"/>
                    <a:lumOff val="15000"/>
                  </a:schemeClr>
                </a:solidFill>
              </a:rPr>
            </a:br>
            <a:r>
              <a:rPr lang="it-IT" sz="5400" dirty="0" smtClean="0">
                <a:solidFill>
                  <a:schemeClr val="tx1">
                    <a:lumMod val="85000"/>
                    <a:lumOff val="15000"/>
                  </a:schemeClr>
                </a:solidFill>
              </a:rPr>
              <a:t/>
            </a:r>
            <a:br>
              <a:rPr lang="it-IT" sz="5400" dirty="0" smtClean="0">
                <a:solidFill>
                  <a:schemeClr val="tx1">
                    <a:lumMod val="85000"/>
                    <a:lumOff val="15000"/>
                  </a:schemeClr>
                </a:solidFill>
              </a:rPr>
            </a:br>
            <a:r>
              <a:rPr lang="it-IT" b="1" dirty="0" smtClean="0">
                <a:solidFill>
                  <a:schemeClr val="accent6">
                    <a:lumMod val="50000"/>
                  </a:schemeClr>
                </a:solidFill>
              </a:rPr>
              <a:t>DARSI PACE è </a:t>
            </a:r>
            <a:r>
              <a:rPr lang="it-IT" b="1" dirty="0" err="1" smtClean="0">
                <a:solidFill>
                  <a:schemeClr val="accent6">
                    <a:lumMod val="50000"/>
                  </a:schemeClr>
                </a:solidFill>
              </a:rPr>
              <a:t>anche…</a:t>
            </a:r>
            <a:r>
              <a:rPr lang="it-IT" b="1" dirty="0" smtClean="0">
                <a:solidFill>
                  <a:schemeClr val="accent6">
                    <a:lumMod val="50000"/>
                  </a:schemeClr>
                </a:solidFill>
              </a:rPr>
              <a:t> DARSI SALUTE?</a:t>
            </a:r>
            <a:endParaRPr lang="it-IT" b="1" dirty="0">
              <a:solidFill>
                <a:schemeClr val="accent6">
                  <a:lumMod val="50000"/>
                </a:schemeClr>
              </a:solidFill>
            </a:endParaRPr>
          </a:p>
        </p:txBody>
      </p:sp>
      <p:sp>
        <p:nvSpPr>
          <p:cNvPr id="3" name="Sottotitolo 2">
            <a:extLst>
              <a:ext uri="{FF2B5EF4-FFF2-40B4-BE49-F238E27FC236}">
                <a16:creationId xmlns="" xmlns:a16="http://schemas.microsoft.com/office/drawing/2014/main" id="{F03CFB1E-5D38-4260-B2F4-BAB790DBE9C4}"/>
              </a:ext>
            </a:extLst>
          </p:cNvPr>
          <p:cNvSpPr>
            <a:spLocks noGrp="1"/>
          </p:cNvSpPr>
          <p:nvPr>
            <p:ph type="subTitle" idx="1"/>
          </p:nvPr>
        </p:nvSpPr>
        <p:spPr>
          <a:xfrm>
            <a:off x="1045334" y="965199"/>
            <a:ext cx="2707937" cy="4927602"/>
          </a:xfrm>
          <a:ln>
            <a:solidFill>
              <a:schemeClr val="tx1"/>
            </a:solidFill>
          </a:ln>
        </p:spPr>
        <p:txBody>
          <a:bodyPr anchor="ctr">
            <a:normAutofit/>
          </a:bodyPr>
          <a:lstStyle/>
          <a:p>
            <a:r>
              <a:rPr lang="it-IT" dirty="0" smtClean="0">
                <a:solidFill>
                  <a:srgbClr val="002060"/>
                </a:solidFill>
              </a:rPr>
              <a:t>2019</a:t>
            </a:r>
          </a:p>
          <a:p>
            <a:endParaRPr lang="it-IT" dirty="0" smtClean="0">
              <a:solidFill>
                <a:srgbClr val="002060"/>
              </a:solidFill>
            </a:endParaRPr>
          </a:p>
          <a:p>
            <a:r>
              <a:rPr lang="it-IT" dirty="0" smtClean="0">
                <a:solidFill>
                  <a:srgbClr val="002060"/>
                </a:solidFill>
              </a:rPr>
              <a:t>Questionario sul rapporto tra lavoro iniziatico secondo il metodo di Darsi Pace e la propria percezione di salute</a:t>
            </a:r>
          </a:p>
          <a:p>
            <a:endParaRPr lang="it-IT" dirty="0" smtClean="0">
              <a:solidFill>
                <a:srgbClr val="002060"/>
              </a:solidFill>
            </a:endParaRPr>
          </a:p>
          <a:p>
            <a:endParaRPr lang="it-IT" dirty="0" smtClean="0">
              <a:solidFill>
                <a:srgbClr val="002060"/>
              </a:solidFill>
            </a:endParaRPr>
          </a:p>
          <a:p>
            <a:r>
              <a:rPr lang="it-IT" dirty="0" smtClean="0">
                <a:solidFill>
                  <a:srgbClr val="002060"/>
                </a:solidFill>
              </a:rPr>
              <a:t>Analisi dei dati</a:t>
            </a:r>
            <a:endParaRPr lang="it-IT" dirty="0">
              <a:solidFill>
                <a:srgbClr val="002060"/>
              </a:solidFill>
            </a:endParaRPr>
          </a:p>
          <a:p>
            <a:pPr algn="r"/>
            <a:endParaRPr lang="it-IT" sz="2000" dirty="0">
              <a:solidFill>
                <a:schemeClr val="accent1"/>
              </a:solidFill>
            </a:endParaRPr>
          </a:p>
        </p:txBody>
      </p:sp>
      <p:sp>
        <p:nvSpPr>
          <p:cNvPr id="4" name="Segnaposto numero diapositiva 3">
            <a:extLst>
              <a:ext uri="{FF2B5EF4-FFF2-40B4-BE49-F238E27FC236}">
                <a16:creationId xmlns="" xmlns:a16="http://schemas.microsoft.com/office/drawing/2014/main" id="{858843DB-EB4C-48D6-B14C-C443523986B9}"/>
              </a:ext>
            </a:extLst>
          </p:cNvPr>
          <p:cNvSpPr>
            <a:spLocks noGrp="1"/>
          </p:cNvSpPr>
          <p:nvPr>
            <p:ph type="sldNum" sz="quarter" idx="12"/>
          </p:nvPr>
        </p:nvSpPr>
        <p:spPr/>
        <p:txBody>
          <a:bodyPr/>
          <a:lstStyle/>
          <a:p>
            <a:fld id="{48F63A3B-78C7-47BE-AE5E-E10140E04643}" type="slidenum">
              <a:rPr lang="en-US" smtClean="0"/>
              <a:pPr/>
              <a:t>1</a:t>
            </a:fld>
            <a:endParaRPr lang="en-US" dirty="0"/>
          </a:p>
        </p:txBody>
      </p:sp>
      <p:pic>
        <p:nvPicPr>
          <p:cNvPr id="5" name="Immagine 4" descr="attraversamenti.jpg"/>
          <p:cNvPicPr>
            <a:picLocks noChangeAspect="1"/>
          </p:cNvPicPr>
          <p:nvPr/>
        </p:nvPicPr>
        <p:blipFill>
          <a:blip r:embed="rId2" cstate="print"/>
          <a:stretch>
            <a:fillRect/>
          </a:stretch>
        </p:blipFill>
        <p:spPr>
          <a:xfrm>
            <a:off x="4615739" y="822959"/>
            <a:ext cx="1864822" cy="1864822"/>
          </a:xfrm>
          <a:prstGeom prst="rect">
            <a:avLst/>
          </a:prstGeom>
        </p:spPr>
      </p:pic>
      <p:pic>
        <p:nvPicPr>
          <p:cNvPr id="6" name="Immagine 5" descr="LOGO_Darsi-Salute-300x300.jpg"/>
          <p:cNvPicPr>
            <a:picLocks noChangeAspect="1"/>
          </p:cNvPicPr>
          <p:nvPr/>
        </p:nvPicPr>
        <p:blipFill>
          <a:blip r:embed="rId3" cstate="print"/>
          <a:stretch>
            <a:fillRect/>
          </a:stretch>
        </p:blipFill>
        <p:spPr>
          <a:xfrm>
            <a:off x="9194398" y="799459"/>
            <a:ext cx="1860614" cy="1860614"/>
          </a:xfrm>
          <a:prstGeom prst="rect">
            <a:avLst/>
          </a:prstGeom>
        </p:spPr>
      </p:pic>
      <p:pic>
        <p:nvPicPr>
          <p:cNvPr id="9" name="Immagine 8" descr="logo DP.JPG"/>
          <p:cNvPicPr>
            <a:picLocks noChangeAspect="1"/>
          </p:cNvPicPr>
          <p:nvPr/>
        </p:nvPicPr>
        <p:blipFill>
          <a:blip r:embed="rId4" cstate="print"/>
          <a:stretch>
            <a:fillRect/>
          </a:stretch>
        </p:blipFill>
        <p:spPr>
          <a:xfrm>
            <a:off x="55420" y="41565"/>
            <a:ext cx="702955" cy="702955"/>
          </a:xfrm>
          <a:prstGeom prst="ellipse">
            <a:avLst/>
          </a:prstGeom>
          <a:ln>
            <a:no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4015341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3D59B9D-E251-4780-936E-0F5AAB92D1B9}"/>
              </a:ext>
            </a:extLst>
          </p:cNvPr>
          <p:cNvSpPr>
            <a:spLocks noGrp="1"/>
          </p:cNvSpPr>
          <p:nvPr>
            <p:ph type="title"/>
          </p:nvPr>
        </p:nvSpPr>
        <p:spPr>
          <a:xfrm>
            <a:off x="838200" y="365125"/>
            <a:ext cx="10515600" cy="746223"/>
          </a:xfrm>
        </p:spPr>
        <p:txBody>
          <a:bodyPr>
            <a:normAutofit/>
          </a:bodyPr>
          <a:lstStyle/>
          <a:p>
            <a:r>
              <a:rPr lang="it-IT" sz="3600" dirty="0">
                <a:solidFill>
                  <a:schemeClr val="accent1"/>
                </a:solidFill>
              </a:rPr>
              <a:t>Pratiche: esercizi di auto-conoscimento </a:t>
            </a:r>
          </a:p>
        </p:txBody>
      </p:sp>
      <p:sp>
        <p:nvSpPr>
          <p:cNvPr id="4" name="Segnaposto numero diapositiva 3">
            <a:extLst>
              <a:ext uri="{FF2B5EF4-FFF2-40B4-BE49-F238E27FC236}">
                <a16:creationId xmlns="" xmlns:a16="http://schemas.microsoft.com/office/drawing/2014/main" id="{0531F190-924E-4DDE-AC60-E50A0A1B7DA5}"/>
              </a:ext>
            </a:extLst>
          </p:cNvPr>
          <p:cNvSpPr>
            <a:spLocks noGrp="1"/>
          </p:cNvSpPr>
          <p:nvPr>
            <p:ph type="sldNum" sz="quarter" idx="12"/>
          </p:nvPr>
        </p:nvSpPr>
        <p:spPr/>
        <p:txBody>
          <a:bodyPr/>
          <a:lstStyle/>
          <a:p>
            <a:fld id="{48F63A3B-78C7-47BE-AE5E-E10140E04643}" type="slidenum">
              <a:rPr lang="en-US" smtClean="0"/>
              <a:pPr/>
              <a:t>10</a:t>
            </a:fld>
            <a:endParaRPr lang="en-US" dirty="0"/>
          </a:p>
        </p:txBody>
      </p:sp>
      <p:graphicFrame>
        <p:nvGraphicFramePr>
          <p:cNvPr id="5" name="Segnaposto contenuto 4">
            <a:extLst>
              <a:ext uri="{FF2B5EF4-FFF2-40B4-BE49-F238E27FC236}">
                <a16:creationId xmlns="" xmlns:a16="http://schemas.microsoft.com/office/drawing/2014/main" id="{DAB7F37C-D36B-4B78-AC69-18C64A3691E5}"/>
              </a:ext>
            </a:extLst>
          </p:cNvPr>
          <p:cNvGraphicFramePr>
            <a:graphicFrameLocks noGrp="1"/>
          </p:cNvGraphicFramePr>
          <p:nvPr>
            <p:ph idx="1"/>
            <p:extLst>
              <p:ext uri="{D42A27DB-BD31-4B8C-83A1-F6EECF244321}">
                <p14:modId xmlns="" xmlns:p14="http://schemas.microsoft.com/office/powerpoint/2010/main" val="1877736504"/>
              </p:ext>
            </p:extLst>
          </p:nvPr>
        </p:nvGraphicFramePr>
        <p:xfrm>
          <a:off x="504497" y="1757373"/>
          <a:ext cx="7583213" cy="33033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ella 5">
            <a:extLst>
              <a:ext uri="{FF2B5EF4-FFF2-40B4-BE49-F238E27FC236}">
                <a16:creationId xmlns="" xmlns:a16="http://schemas.microsoft.com/office/drawing/2014/main" id="{92DCA893-3572-4D88-948E-09039AE142B6}"/>
              </a:ext>
            </a:extLst>
          </p:cNvPr>
          <p:cNvGraphicFramePr>
            <a:graphicFrameLocks noGrp="1"/>
          </p:cNvGraphicFramePr>
          <p:nvPr>
            <p:extLst>
              <p:ext uri="{D42A27DB-BD31-4B8C-83A1-F6EECF244321}">
                <p14:modId xmlns="" xmlns:p14="http://schemas.microsoft.com/office/powerpoint/2010/main" val="475776853"/>
              </p:ext>
            </p:extLst>
          </p:nvPr>
        </p:nvGraphicFramePr>
        <p:xfrm>
          <a:off x="8087710" y="1271463"/>
          <a:ext cx="3599792" cy="4275178"/>
        </p:xfrm>
        <a:graphic>
          <a:graphicData uri="http://schemas.openxmlformats.org/drawingml/2006/table">
            <a:tbl>
              <a:tblPr/>
              <a:tblGrid>
                <a:gridCol w="2761909">
                  <a:extLst>
                    <a:ext uri="{9D8B030D-6E8A-4147-A177-3AD203B41FA5}">
                      <a16:colId xmlns="" xmlns:a16="http://schemas.microsoft.com/office/drawing/2014/main" val="3355966193"/>
                    </a:ext>
                  </a:extLst>
                </a:gridCol>
                <a:gridCol w="837883">
                  <a:extLst>
                    <a:ext uri="{9D8B030D-6E8A-4147-A177-3AD203B41FA5}">
                      <a16:colId xmlns="" xmlns:a16="http://schemas.microsoft.com/office/drawing/2014/main" val="1720574674"/>
                    </a:ext>
                  </a:extLst>
                </a:gridCol>
              </a:tblGrid>
              <a:tr h="549094">
                <a:tc>
                  <a:txBody>
                    <a:bodyPr/>
                    <a:lstStyle/>
                    <a:p>
                      <a:pPr algn="l" fontAlgn="b"/>
                      <a:r>
                        <a:rPr lang="it-IT" sz="700" b="1" i="0" u="none" strike="noStrike">
                          <a:solidFill>
                            <a:srgbClr val="000000"/>
                          </a:solidFill>
                          <a:effectLst/>
                          <a:latin typeface="Arial" panose="020B0604020202020204" pitchFamily="34" charset="0"/>
                        </a:rPr>
                        <a:t>Fai uso degli esercizi psicologici di auto-conoscimento?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it-IT" sz="700" b="1" i="0" u="none" strike="noStrike">
                          <a:solidFill>
                            <a:srgbClr val="000000"/>
                          </a:solidFill>
                          <a:effectLst/>
                          <a:latin typeface="Arial" panose="020B0604020202020204" pitchFamily="34" charset="0"/>
                        </a:rPr>
                        <a:t>conteggio</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 xmlns:a16="http://schemas.microsoft.com/office/drawing/2014/main" val="2179826464"/>
                  </a:ext>
                </a:extLst>
              </a:tr>
              <a:tr h="153026">
                <a:tc>
                  <a:txBody>
                    <a:bodyPr/>
                    <a:lstStyle/>
                    <a:p>
                      <a:pPr algn="l" fontAlgn="b"/>
                      <a:r>
                        <a:rPr lang="it-IT" sz="700" b="0" i="0" u="none" strike="noStrike">
                          <a:solidFill>
                            <a:srgbClr val="000000"/>
                          </a:solidFill>
                          <a:effectLst/>
                          <a:latin typeface="Arial" panose="020B0604020202020204" pitchFamily="34" charset="0"/>
                        </a:rPr>
                        <a:t>Agli intensivi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7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76028377"/>
                  </a:ext>
                </a:extLst>
              </a:tr>
              <a:tr h="338889">
                <a:tc>
                  <a:txBody>
                    <a:bodyPr/>
                    <a:lstStyle/>
                    <a:p>
                      <a:pPr algn="l" fontAlgn="b"/>
                      <a:r>
                        <a:rPr lang="it-IT" sz="700" b="0" i="0" u="none" strike="noStrike" dirty="0">
                          <a:solidFill>
                            <a:srgbClr val="000000"/>
                          </a:solidFill>
                          <a:effectLst/>
                          <a:latin typeface="Arial" panose="020B0604020202020204" pitchFamily="34" charset="0"/>
                        </a:rPr>
                        <a:t>Almeno una volta al giorno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700" b="0" i="0" u="none" strike="noStrike">
                          <a:solidFill>
                            <a:srgbClr val="000000"/>
                          </a:solidFill>
                          <a:effectLst/>
                          <a:latin typeface="Arial" panose="020B060402020202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57022279"/>
                  </a:ext>
                </a:extLst>
              </a:tr>
              <a:tr h="633046">
                <a:tc>
                  <a:txBody>
                    <a:bodyPr/>
                    <a:lstStyle/>
                    <a:p>
                      <a:pPr algn="l" fontAlgn="b"/>
                      <a:r>
                        <a:rPr lang="it-IT" sz="700" b="0" i="0" u="none" strike="noStrike" dirty="0">
                          <a:solidFill>
                            <a:srgbClr val="000000"/>
                          </a:solidFill>
                          <a:effectLst/>
                          <a:latin typeface="Arial" panose="020B0604020202020204" pitchFamily="34" charset="0"/>
                        </a:rPr>
                        <a:t>da una vita scrivo del </a:t>
                      </a:r>
                      <a:r>
                        <a:rPr lang="it-IT" sz="700" b="0" i="0" u="none" strike="noStrike" dirty="0" err="1">
                          <a:solidFill>
                            <a:srgbClr val="000000"/>
                          </a:solidFill>
                          <a:effectLst/>
                          <a:latin typeface="Arial" panose="020B0604020202020204" pitchFamily="34" charset="0"/>
                        </a:rPr>
                        <a:t>mo</a:t>
                      </a:r>
                      <a:r>
                        <a:rPr lang="it-IT" sz="700" b="0" i="0" u="none" strike="noStrike" dirty="0">
                          <a:solidFill>
                            <a:srgbClr val="000000"/>
                          </a:solidFill>
                          <a:effectLst/>
                          <a:latin typeface="Arial" panose="020B0604020202020204" pitchFamily="34" charset="0"/>
                        </a:rPr>
                        <a:t> mondo interiore e delle mie paure, con lo schema guida degli esercizi proposto da Darsi Pace, sto imparando a passare dagli aspetti descrittivi psicologici a quelli della preghiera , ma ancora con titubanza, a volte invece con intima gioia.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7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22412602"/>
                  </a:ext>
                </a:extLst>
              </a:tr>
              <a:tr h="492369">
                <a:tc>
                  <a:txBody>
                    <a:bodyPr/>
                    <a:lstStyle/>
                    <a:p>
                      <a:pPr algn="l" fontAlgn="b"/>
                      <a:r>
                        <a:rPr lang="it-IT" sz="700" b="0" i="0" u="none" strike="noStrike">
                          <a:solidFill>
                            <a:srgbClr val="000000"/>
                          </a:solidFill>
                          <a:effectLst/>
                          <a:latin typeface="Arial" panose="020B0604020202020204" pitchFamily="34" charset="0"/>
                        </a:rPr>
                        <a:t>In certi periodi utilizzo gli esercizi più volte alla settimana in altri periodi li utilizzo mensilmente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7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62276893"/>
                  </a:ext>
                </a:extLst>
              </a:tr>
              <a:tr h="153026">
                <a:tc>
                  <a:txBody>
                    <a:bodyPr/>
                    <a:lstStyle/>
                    <a:p>
                      <a:pPr algn="l" fontAlgn="b"/>
                      <a:r>
                        <a:rPr lang="it-IT" sz="700" b="0" i="0" u="none" strike="noStrike">
                          <a:solidFill>
                            <a:srgbClr val="000000"/>
                          </a:solidFill>
                          <a:effectLst/>
                          <a:latin typeface="Arial" panose="020B060402020202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7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43939310"/>
                  </a:ext>
                </a:extLst>
              </a:tr>
              <a:tr h="578494">
                <a:tc>
                  <a:txBody>
                    <a:bodyPr/>
                    <a:lstStyle/>
                    <a:p>
                      <a:pPr algn="l" fontAlgn="b"/>
                      <a:r>
                        <a:rPr lang="it-IT" sz="700" b="0" i="0" u="none" strike="noStrike">
                          <a:solidFill>
                            <a:srgbClr val="000000"/>
                          </a:solidFill>
                          <a:effectLst/>
                          <a:latin typeface="Arial" panose="020B0604020202020204" pitchFamily="34" charset="0"/>
                        </a:rPr>
                        <a:t>Ogni volta che sento la necessità e la frequenza di questa pratica dipende dallo stato emotivo in cui mi trovo. E' lo stato emotivo che incide sulla frequenza nell'utilizzo di questo strumento.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7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95972891"/>
                  </a:ext>
                </a:extLst>
              </a:tr>
              <a:tr h="153026">
                <a:tc>
                  <a:txBody>
                    <a:bodyPr/>
                    <a:lstStyle/>
                    <a:p>
                      <a:pPr algn="l" fontAlgn="b"/>
                      <a:r>
                        <a:rPr lang="it-IT" sz="700" b="0" i="0" u="none" strike="noStrike">
                          <a:solidFill>
                            <a:srgbClr val="000000"/>
                          </a:solidFill>
                          <a:effectLst/>
                          <a:latin typeface="Arial" panose="020B0604020202020204" pitchFamily="34" charset="0"/>
                        </a:rPr>
                        <a:t>Più volte alla settimana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700" b="0" i="0" u="none" strike="noStrike">
                          <a:solidFill>
                            <a:srgbClr val="000000"/>
                          </a:solidFill>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16226215"/>
                  </a:ext>
                </a:extLst>
              </a:tr>
              <a:tr h="306052">
                <a:tc>
                  <a:txBody>
                    <a:bodyPr/>
                    <a:lstStyle/>
                    <a:p>
                      <a:pPr algn="l" fontAlgn="b"/>
                      <a:r>
                        <a:rPr lang="it-IT" sz="700" b="0" i="0" u="none" strike="noStrike">
                          <a:solidFill>
                            <a:srgbClr val="000000"/>
                          </a:solidFill>
                          <a:effectLst/>
                          <a:latin typeface="Arial" panose="020B0604020202020204" pitchFamily="34" charset="0"/>
                        </a:rPr>
                        <a:t>quando facciamo riunione di gruppo o incontri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7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41728094"/>
                  </a:ext>
                </a:extLst>
              </a:tr>
              <a:tr h="153026">
                <a:tc>
                  <a:txBody>
                    <a:bodyPr/>
                    <a:lstStyle/>
                    <a:p>
                      <a:pPr algn="l" fontAlgn="b"/>
                      <a:r>
                        <a:rPr lang="it-IT" sz="700" b="0" i="0" u="none" strike="noStrike">
                          <a:solidFill>
                            <a:srgbClr val="000000"/>
                          </a:solidFill>
                          <a:effectLst/>
                          <a:latin typeface="Arial" panose="020B0604020202020204" pitchFamily="34" charset="0"/>
                        </a:rPr>
                        <a:t>quando ne sento il bisogno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7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10307814"/>
                  </a:ext>
                </a:extLst>
              </a:tr>
              <a:tr h="306052">
                <a:tc>
                  <a:txBody>
                    <a:bodyPr/>
                    <a:lstStyle/>
                    <a:p>
                      <a:pPr algn="l" fontAlgn="b"/>
                      <a:r>
                        <a:rPr lang="it-IT" sz="700" b="0" i="0" u="none" strike="noStrike">
                          <a:solidFill>
                            <a:srgbClr val="000000"/>
                          </a:solidFill>
                          <a:effectLst/>
                          <a:latin typeface="Arial" panose="020B0604020202020204" pitchFamily="34" charset="0"/>
                        </a:rPr>
                        <a:t>Saltuariamente, quando ne sento il bisogno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700" b="0" i="0" u="none" strike="noStrike">
                          <a:solidFill>
                            <a:srgbClr val="000000"/>
                          </a:solidFill>
                          <a:effectLst/>
                          <a:latin typeface="Arial" panose="020B0604020202020204" pitchFamily="34"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20178289"/>
                  </a:ext>
                </a:extLst>
              </a:tr>
              <a:tr h="153026">
                <a:tc>
                  <a:txBody>
                    <a:bodyPr/>
                    <a:lstStyle/>
                    <a:p>
                      <a:pPr algn="l" fontAlgn="b"/>
                      <a:r>
                        <a:rPr lang="it-IT" sz="700" b="0" i="0" u="none" strike="noStrike">
                          <a:solidFill>
                            <a:srgbClr val="000000"/>
                          </a:solidFill>
                          <a:effectLst/>
                          <a:latin typeface="Arial" panose="020B0604020202020204" pitchFamily="34" charset="0"/>
                        </a:rPr>
                        <a:t>solo negli incontri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7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51936489"/>
                  </a:ext>
                </a:extLst>
              </a:tr>
              <a:tr h="153026">
                <a:tc>
                  <a:txBody>
                    <a:bodyPr/>
                    <a:lstStyle/>
                    <a:p>
                      <a:pPr algn="l" fontAlgn="b"/>
                      <a:r>
                        <a:rPr lang="it-IT" sz="700" b="0" i="0" u="none" strike="noStrike">
                          <a:solidFill>
                            <a:srgbClr val="000000"/>
                          </a:solidFill>
                          <a:effectLst/>
                          <a:latin typeface="Arial" panose="020B0604020202020204" pitchFamily="34" charset="0"/>
                        </a:rPr>
                        <a:t>Una volta alla settimana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it-IT" sz="700" b="0" i="0" u="none" strike="noStrike">
                          <a:solidFill>
                            <a:srgbClr val="000000"/>
                          </a:solidFill>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 xmlns:a16="http://schemas.microsoft.com/office/drawing/2014/main" val="1117274694"/>
                  </a:ext>
                </a:extLst>
              </a:tr>
              <a:tr h="153026">
                <a:tc>
                  <a:txBody>
                    <a:bodyPr/>
                    <a:lstStyle/>
                    <a:p>
                      <a:pPr algn="l" fontAlgn="b"/>
                      <a:r>
                        <a:rPr lang="it-IT" sz="700" b="1" i="0" u="none" strike="noStrike">
                          <a:solidFill>
                            <a:srgbClr val="000000"/>
                          </a:solidFill>
                          <a:effectLst/>
                          <a:latin typeface="Arial" panose="020B0604020202020204" pitchFamily="34" charset="0"/>
                        </a:rPr>
                        <a:t>Totale complessivo</a:t>
                      </a:r>
                    </a:p>
                  </a:txBody>
                  <a:tcPr marL="0" marR="0" marT="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it-IT" sz="700" b="1" i="0" u="none" strike="noStrike" dirty="0">
                          <a:solidFill>
                            <a:srgbClr val="000000"/>
                          </a:solidFill>
                          <a:effectLst/>
                          <a:latin typeface="Arial" panose="020B0604020202020204" pitchFamily="34" charset="0"/>
                        </a:rPr>
                        <a:t>72</a:t>
                      </a:r>
                    </a:p>
                  </a:txBody>
                  <a:tcPr marL="0" marR="0" marT="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extLst>
                  <a:ext uri="{0D108BD9-81ED-4DB2-BD59-A6C34878D82A}">
                    <a16:rowId xmlns="" xmlns:a16="http://schemas.microsoft.com/office/drawing/2014/main" val="541614614"/>
                  </a:ext>
                </a:extLst>
              </a:tr>
            </a:tbl>
          </a:graphicData>
        </a:graphic>
      </p:graphicFrame>
      <p:pic>
        <p:nvPicPr>
          <p:cNvPr id="7" name="Immagine 6" descr="logo DP.JPG"/>
          <p:cNvPicPr>
            <a:picLocks noChangeAspect="1"/>
          </p:cNvPicPr>
          <p:nvPr/>
        </p:nvPicPr>
        <p:blipFill>
          <a:blip r:embed="rId3" cstate="print"/>
          <a:stretch>
            <a:fillRect/>
          </a:stretch>
        </p:blipFill>
        <p:spPr>
          <a:xfrm>
            <a:off x="55420" y="41565"/>
            <a:ext cx="702955" cy="702955"/>
          </a:xfrm>
          <a:prstGeom prst="ellipse">
            <a:avLst/>
          </a:prstGeom>
          <a:ln>
            <a:no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2310014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667B041-700C-4BFF-84C5-E495CED233A1}"/>
              </a:ext>
            </a:extLst>
          </p:cNvPr>
          <p:cNvSpPr>
            <a:spLocks noGrp="1"/>
          </p:cNvSpPr>
          <p:nvPr>
            <p:ph type="title"/>
          </p:nvPr>
        </p:nvSpPr>
        <p:spPr>
          <a:xfrm>
            <a:off x="689317" y="637656"/>
            <a:ext cx="10664483" cy="549275"/>
          </a:xfrm>
        </p:spPr>
        <p:txBody>
          <a:bodyPr>
            <a:normAutofit fontScale="90000"/>
          </a:bodyPr>
          <a:lstStyle/>
          <a:p>
            <a:r>
              <a:rPr lang="it-IT" dirty="0">
                <a:solidFill>
                  <a:schemeClr val="accent1"/>
                </a:solidFill>
              </a:rPr>
              <a:t>Pratiche: letture meditative</a:t>
            </a:r>
          </a:p>
        </p:txBody>
      </p:sp>
      <p:sp>
        <p:nvSpPr>
          <p:cNvPr id="4" name="Segnaposto numero diapositiva 3">
            <a:extLst>
              <a:ext uri="{FF2B5EF4-FFF2-40B4-BE49-F238E27FC236}">
                <a16:creationId xmlns="" xmlns:a16="http://schemas.microsoft.com/office/drawing/2014/main" id="{7BB897E0-F9D5-441D-9994-8E8BAB632768}"/>
              </a:ext>
            </a:extLst>
          </p:cNvPr>
          <p:cNvSpPr>
            <a:spLocks noGrp="1"/>
          </p:cNvSpPr>
          <p:nvPr>
            <p:ph type="sldNum" sz="quarter" idx="12"/>
          </p:nvPr>
        </p:nvSpPr>
        <p:spPr/>
        <p:txBody>
          <a:bodyPr/>
          <a:lstStyle/>
          <a:p>
            <a:fld id="{48F63A3B-78C7-47BE-AE5E-E10140E04643}" type="slidenum">
              <a:rPr lang="en-US" smtClean="0"/>
              <a:pPr/>
              <a:t>11</a:t>
            </a:fld>
            <a:endParaRPr lang="en-US" dirty="0"/>
          </a:p>
        </p:txBody>
      </p:sp>
      <p:graphicFrame>
        <p:nvGraphicFramePr>
          <p:cNvPr id="6" name="Segnaposto contenuto 5">
            <a:extLst>
              <a:ext uri="{FF2B5EF4-FFF2-40B4-BE49-F238E27FC236}">
                <a16:creationId xmlns="" xmlns:a16="http://schemas.microsoft.com/office/drawing/2014/main" id="{39B3B08D-7EF6-4EA5-AF2D-3F54B8629CE3}"/>
              </a:ext>
            </a:extLst>
          </p:cNvPr>
          <p:cNvGraphicFramePr>
            <a:graphicFrameLocks noGrp="1"/>
          </p:cNvGraphicFramePr>
          <p:nvPr>
            <p:ph idx="1"/>
            <p:extLst>
              <p:ext uri="{D42A27DB-BD31-4B8C-83A1-F6EECF244321}">
                <p14:modId xmlns="" xmlns:p14="http://schemas.microsoft.com/office/powerpoint/2010/main" val="1987639652"/>
              </p:ext>
            </p:extLst>
          </p:nvPr>
        </p:nvGraphicFramePr>
        <p:xfrm>
          <a:off x="838200" y="2191406"/>
          <a:ext cx="6545317" cy="32445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ella 6">
            <a:extLst>
              <a:ext uri="{FF2B5EF4-FFF2-40B4-BE49-F238E27FC236}">
                <a16:creationId xmlns="" xmlns:a16="http://schemas.microsoft.com/office/drawing/2014/main" id="{F306836D-30FC-45B3-B7AC-B7E44F0705B0}"/>
              </a:ext>
            </a:extLst>
          </p:cNvPr>
          <p:cNvGraphicFramePr>
            <a:graphicFrameLocks noGrp="1"/>
          </p:cNvGraphicFramePr>
          <p:nvPr>
            <p:extLst>
              <p:ext uri="{D42A27DB-BD31-4B8C-83A1-F6EECF244321}">
                <p14:modId xmlns="" xmlns:p14="http://schemas.microsoft.com/office/powerpoint/2010/main" val="4222755904"/>
              </p:ext>
            </p:extLst>
          </p:nvPr>
        </p:nvGraphicFramePr>
        <p:xfrm>
          <a:off x="8407400" y="1956319"/>
          <a:ext cx="2946400" cy="3714750"/>
        </p:xfrm>
        <a:graphic>
          <a:graphicData uri="http://schemas.openxmlformats.org/drawingml/2006/table">
            <a:tbl>
              <a:tblPr/>
              <a:tblGrid>
                <a:gridCol w="2260600">
                  <a:extLst>
                    <a:ext uri="{9D8B030D-6E8A-4147-A177-3AD203B41FA5}">
                      <a16:colId xmlns="" xmlns:a16="http://schemas.microsoft.com/office/drawing/2014/main" val="2489382042"/>
                    </a:ext>
                  </a:extLst>
                </a:gridCol>
                <a:gridCol w="685800">
                  <a:extLst>
                    <a:ext uri="{9D8B030D-6E8A-4147-A177-3AD203B41FA5}">
                      <a16:colId xmlns="" xmlns:a16="http://schemas.microsoft.com/office/drawing/2014/main" val="694251670"/>
                    </a:ext>
                  </a:extLst>
                </a:gridCol>
              </a:tblGrid>
              <a:tr h="161925">
                <a:tc>
                  <a:txBody>
                    <a:bodyPr/>
                    <a:lstStyle/>
                    <a:p>
                      <a:pPr algn="l" fontAlgn="b"/>
                      <a:r>
                        <a:rPr lang="it-IT" sz="1000" b="1" i="0" u="none" strike="noStrike">
                          <a:solidFill>
                            <a:srgbClr val="000000"/>
                          </a:solidFill>
                          <a:effectLst/>
                          <a:latin typeface="Arial" panose="020B0604020202020204" pitchFamily="34" charset="0"/>
                        </a:rPr>
                        <a:t>Pratichi la lettura meditativa?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it-IT" sz="1000" b="1" i="0" u="none" strike="noStrike">
                          <a:solidFill>
                            <a:srgbClr val="000000"/>
                          </a:solidFill>
                          <a:effectLst/>
                          <a:latin typeface="Arial" panose="020B0604020202020204" pitchFamily="34" charset="0"/>
                        </a:rPr>
                        <a:t>conteggio</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 xmlns:a16="http://schemas.microsoft.com/office/drawing/2014/main" val="629054078"/>
                  </a:ext>
                </a:extLst>
              </a:tr>
              <a:tr h="447675">
                <a:tc>
                  <a:txBody>
                    <a:bodyPr/>
                    <a:lstStyle/>
                    <a:p>
                      <a:pPr algn="l" fontAlgn="b"/>
                      <a:r>
                        <a:rPr lang="it-IT" sz="1000" b="0" i="0" u="none" strike="noStrike">
                          <a:solidFill>
                            <a:srgbClr val="000000"/>
                          </a:solidFill>
                          <a:effectLst/>
                          <a:latin typeface="Arial" panose="020B0604020202020204" pitchFamily="34" charset="0"/>
                        </a:rPr>
                        <a:t>Almeno una volta al giorno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59408017"/>
                  </a:ext>
                </a:extLst>
              </a:tr>
              <a:tr h="400050">
                <a:tc>
                  <a:txBody>
                    <a:bodyPr/>
                    <a:lstStyle/>
                    <a:p>
                      <a:pPr algn="l" fontAlgn="b"/>
                      <a:r>
                        <a:rPr lang="it-IT" sz="1000" b="0" i="0" u="none" strike="noStrike">
                          <a:solidFill>
                            <a:srgbClr val="000000"/>
                          </a:solidFill>
                          <a:effectLst/>
                          <a:latin typeface="Arial" panose="020B0604020202020204" pitchFamily="34" charset="0"/>
                        </a:rPr>
                        <a:t>dipende dai periodi, a volte regolarmente a volte piu' raramente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45809553"/>
                  </a:ext>
                </a:extLst>
              </a:tr>
              <a:tr h="352425">
                <a:tc>
                  <a:txBody>
                    <a:bodyPr/>
                    <a:lstStyle/>
                    <a:p>
                      <a:pPr algn="l" fontAlgn="b"/>
                      <a:r>
                        <a:rPr lang="it-IT" sz="1000" b="0" i="0" u="none" strike="noStrike">
                          <a:solidFill>
                            <a:srgbClr val="000000"/>
                          </a:solidFill>
                          <a:effectLst/>
                          <a:latin typeface="Arial" panose="020B0604020202020204" pitchFamily="34" charset="0"/>
                        </a:rPr>
                        <a:t>medito su tutto ciò che leggo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8494893"/>
                  </a:ext>
                </a:extLst>
              </a:tr>
              <a:tr h="323850">
                <a:tc>
                  <a:txBody>
                    <a:bodyPr/>
                    <a:lstStyle/>
                    <a:p>
                      <a:pPr algn="l" fontAlgn="b"/>
                      <a:r>
                        <a:rPr lang="it-IT" sz="1000" b="0" i="0" u="none" strike="noStrike">
                          <a:solidFill>
                            <a:srgbClr val="000000"/>
                          </a:solidFill>
                          <a:effectLst/>
                          <a:latin typeface="Arial" panose="020B0604020202020204" pitchFamily="34" charset="0"/>
                        </a:rPr>
                        <a:t>mi piacciono letture di filosofia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12386341"/>
                  </a:ext>
                </a:extLst>
              </a:tr>
              <a:tr h="247650">
                <a:tc>
                  <a:txBody>
                    <a:bodyPr/>
                    <a:lstStyle/>
                    <a:p>
                      <a:pPr algn="l" fontAlgn="b"/>
                      <a:r>
                        <a:rPr lang="it-IT" sz="1000" b="0" i="0" u="none" strike="noStrike">
                          <a:solidFill>
                            <a:srgbClr val="000000"/>
                          </a:solidFill>
                          <a:effectLst/>
                          <a:latin typeface="Arial" panose="020B0604020202020204" pitchFamily="34" charset="0"/>
                        </a:rPr>
                        <a:t>Più volte alla settimana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26710754"/>
                  </a:ext>
                </a:extLst>
              </a:tr>
              <a:tr h="295275">
                <a:tc>
                  <a:txBody>
                    <a:bodyPr/>
                    <a:lstStyle/>
                    <a:p>
                      <a:pPr algn="l" fontAlgn="b"/>
                      <a:r>
                        <a:rPr lang="it-IT" sz="1000" b="0" i="0" u="none" strike="noStrike">
                          <a:solidFill>
                            <a:srgbClr val="000000"/>
                          </a:solidFill>
                          <a:effectLst/>
                          <a:latin typeface="Arial" panose="020B0604020202020204" pitchFamily="34" charset="0"/>
                        </a:rPr>
                        <a:t>Quando indicato negli incontri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38745427"/>
                  </a:ext>
                </a:extLst>
              </a:tr>
              <a:tr h="561975">
                <a:tc>
                  <a:txBody>
                    <a:bodyPr/>
                    <a:lstStyle/>
                    <a:p>
                      <a:pPr algn="l" fontAlgn="b"/>
                      <a:r>
                        <a:rPr lang="it-IT" sz="1000" b="0" i="0" u="none" strike="noStrike">
                          <a:solidFill>
                            <a:srgbClr val="000000"/>
                          </a:solidFill>
                          <a:effectLst/>
                          <a:latin typeface="Arial" panose="020B0604020202020204" pitchFamily="34" charset="0"/>
                        </a:rPr>
                        <a:t>Quando ne sento il bisogno, quindi con tempi/modi non definibili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63483469"/>
                  </a:ext>
                </a:extLst>
              </a:tr>
              <a:tr h="390525">
                <a:tc>
                  <a:txBody>
                    <a:bodyPr/>
                    <a:lstStyle/>
                    <a:p>
                      <a:pPr algn="l" fontAlgn="b"/>
                      <a:r>
                        <a:rPr lang="it-IT" sz="1000" b="0" i="0" u="none" strike="noStrike">
                          <a:solidFill>
                            <a:srgbClr val="000000"/>
                          </a:solidFill>
                          <a:effectLst/>
                          <a:latin typeface="Arial" panose="020B0604020202020204" pitchFamily="34" charset="0"/>
                        </a:rPr>
                        <a:t>Saltuariamente, quando ne sento il bisogno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05741994"/>
                  </a:ext>
                </a:extLst>
              </a:tr>
              <a:tr h="371475">
                <a:tc>
                  <a:txBody>
                    <a:bodyPr/>
                    <a:lstStyle/>
                    <a:p>
                      <a:pPr algn="l" fontAlgn="b"/>
                      <a:r>
                        <a:rPr lang="it-IT" sz="1000" b="0" i="0" u="none" strike="noStrike">
                          <a:solidFill>
                            <a:srgbClr val="000000"/>
                          </a:solidFill>
                          <a:effectLst/>
                          <a:latin typeface="Arial" panose="020B0604020202020204" pitchFamily="34" charset="0"/>
                        </a:rPr>
                        <a:t>Una volta alla settimana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 xmlns:a16="http://schemas.microsoft.com/office/drawing/2014/main" val="2205914394"/>
                  </a:ext>
                </a:extLst>
              </a:tr>
              <a:tr h="161925">
                <a:tc>
                  <a:txBody>
                    <a:bodyPr/>
                    <a:lstStyle/>
                    <a:p>
                      <a:pPr algn="l" fontAlgn="b"/>
                      <a:r>
                        <a:rPr lang="it-IT" sz="1000" b="1" i="0" u="none" strike="noStrike">
                          <a:solidFill>
                            <a:srgbClr val="000000"/>
                          </a:solidFill>
                          <a:effectLst/>
                          <a:latin typeface="Arial" panose="020B0604020202020204" pitchFamily="34" charset="0"/>
                        </a:rPr>
                        <a:t>Totale complessivo</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it-IT" sz="1000" b="1" i="0" u="none" strike="noStrike" dirty="0">
                          <a:solidFill>
                            <a:srgbClr val="000000"/>
                          </a:solidFill>
                          <a:effectLst/>
                          <a:latin typeface="Arial" panose="020B0604020202020204" pitchFamily="34" charset="0"/>
                        </a:rPr>
                        <a:t>72</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extLst>
                  <a:ext uri="{0D108BD9-81ED-4DB2-BD59-A6C34878D82A}">
                    <a16:rowId xmlns="" xmlns:a16="http://schemas.microsoft.com/office/drawing/2014/main" val="4247052425"/>
                  </a:ext>
                </a:extLst>
              </a:tr>
            </a:tbl>
          </a:graphicData>
        </a:graphic>
      </p:graphicFrame>
      <p:pic>
        <p:nvPicPr>
          <p:cNvPr id="8" name="Immagine 7" descr="logo DP.JPG"/>
          <p:cNvPicPr>
            <a:picLocks noChangeAspect="1"/>
          </p:cNvPicPr>
          <p:nvPr/>
        </p:nvPicPr>
        <p:blipFill>
          <a:blip r:embed="rId3" cstate="print"/>
          <a:stretch>
            <a:fillRect/>
          </a:stretch>
        </p:blipFill>
        <p:spPr>
          <a:xfrm>
            <a:off x="55420" y="41565"/>
            <a:ext cx="702955" cy="702955"/>
          </a:xfrm>
          <a:prstGeom prst="ellipse">
            <a:avLst/>
          </a:prstGeom>
          <a:ln>
            <a:no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2176594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1899E13-AD36-42E5-B95D-5B35F00F15EA}"/>
              </a:ext>
            </a:extLst>
          </p:cNvPr>
          <p:cNvSpPr>
            <a:spLocks noGrp="1"/>
          </p:cNvSpPr>
          <p:nvPr>
            <p:ph type="title"/>
          </p:nvPr>
        </p:nvSpPr>
        <p:spPr>
          <a:xfrm>
            <a:off x="833507" y="269155"/>
            <a:ext cx="10515600" cy="1052463"/>
          </a:xfrm>
        </p:spPr>
        <p:txBody>
          <a:bodyPr>
            <a:normAutofit/>
          </a:bodyPr>
          <a:lstStyle/>
          <a:p>
            <a:pPr algn="r"/>
            <a:r>
              <a:rPr lang="it-IT" sz="2800" dirty="0">
                <a:solidFill>
                  <a:schemeClr val="accent1"/>
                </a:solidFill>
              </a:rPr>
              <a:t>Da questo stato, vorremmo chiederti di descrivere in poche parole semplicemente: come stai? …</a:t>
            </a:r>
          </a:p>
        </p:txBody>
      </p:sp>
      <p:sp>
        <p:nvSpPr>
          <p:cNvPr id="3" name="Segnaposto contenuto 2">
            <a:extLst>
              <a:ext uri="{FF2B5EF4-FFF2-40B4-BE49-F238E27FC236}">
                <a16:creationId xmlns="" xmlns:a16="http://schemas.microsoft.com/office/drawing/2014/main" id="{E4E15639-4FBE-410D-8BE6-1B619BFE9248}"/>
              </a:ext>
            </a:extLst>
          </p:cNvPr>
          <p:cNvSpPr>
            <a:spLocks noGrp="1"/>
          </p:cNvSpPr>
          <p:nvPr>
            <p:ph sz="half" idx="1"/>
          </p:nvPr>
        </p:nvSpPr>
        <p:spPr>
          <a:xfrm>
            <a:off x="833507" y="1460916"/>
            <a:ext cx="5181600" cy="4351338"/>
          </a:xfrm>
          <a:ln>
            <a:solidFill>
              <a:schemeClr val="tx1"/>
            </a:solidFill>
          </a:ln>
        </p:spPr>
        <p:txBody>
          <a:bodyPr>
            <a:normAutofit fontScale="62500" lnSpcReduction="20000"/>
          </a:bodyPr>
          <a:lstStyle/>
          <a:p>
            <a:pPr marL="0" indent="0">
              <a:buNone/>
            </a:pPr>
            <a:endParaRPr lang="it-IT" sz="2300" dirty="0"/>
          </a:p>
          <a:p>
            <a:pPr marL="0" indent="0">
              <a:buNone/>
            </a:pPr>
            <a:r>
              <a:rPr lang="it-IT" sz="2900" dirty="0"/>
              <a:t>Molti segnalano stati di malessere:</a:t>
            </a:r>
          </a:p>
          <a:p>
            <a:pPr lvl="1"/>
            <a:r>
              <a:rPr lang="it-IT" sz="2900" dirty="0"/>
              <a:t> fisici (circa il 30%)</a:t>
            </a:r>
          </a:p>
          <a:p>
            <a:pPr lvl="1"/>
            <a:r>
              <a:rPr lang="it-IT" sz="2900" dirty="0"/>
              <a:t>o/e psichici o esistenziali (anche in questo caso circa il 30%)</a:t>
            </a:r>
          </a:p>
          <a:p>
            <a:r>
              <a:rPr lang="it-IT" sz="2900" dirty="0"/>
              <a:t>Spesso i diversi disagi sono correlati: stati di malessere psicosomatici</a:t>
            </a:r>
          </a:p>
          <a:p>
            <a:r>
              <a:rPr lang="it-IT" sz="2900" dirty="0"/>
              <a:t>Spesso si fa riferimento all’invecchiamento come condizione che produce stati di malessere vissuti o temuti (d’altro canto l’età </a:t>
            </a:r>
            <a:r>
              <a:rPr lang="it-IT" dirty="0" smtClean="0"/>
              <a:t>dei partecipanti </a:t>
            </a:r>
            <a:r>
              <a:rPr lang="it-IT" sz="2900" dirty="0" smtClean="0"/>
              <a:t>rende </a:t>
            </a:r>
            <a:r>
              <a:rPr lang="it-IT" sz="2900" dirty="0"/>
              <a:t>ovvia questa considerazione)</a:t>
            </a:r>
          </a:p>
          <a:p>
            <a:r>
              <a:rPr lang="it-IT" sz="2900" dirty="0"/>
              <a:t>Molti anche i riferimenti a disagi nelle relazioni (circa il 10%)</a:t>
            </a:r>
          </a:p>
          <a:p>
            <a:r>
              <a:rPr lang="it-IT" sz="2900" dirty="0"/>
              <a:t>Alcuni descrivono uno stato altalenante (circa il 10%)</a:t>
            </a:r>
          </a:p>
          <a:p>
            <a:r>
              <a:rPr lang="it-IT" sz="2900" dirty="0"/>
              <a:t>Altri si descrivono come sostanzialmente in uno stato di benessere (circa il </a:t>
            </a:r>
            <a:r>
              <a:rPr lang="it-IT" sz="2900" dirty="0" smtClean="0"/>
              <a:t>10%)</a:t>
            </a:r>
            <a:endParaRPr lang="it-IT" sz="2900" dirty="0"/>
          </a:p>
          <a:p>
            <a:pPr marL="0" indent="0">
              <a:buNone/>
            </a:pPr>
            <a:endParaRPr lang="it-IT" sz="2900" dirty="0"/>
          </a:p>
          <a:p>
            <a:endParaRPr lang="it-IT" sz="1000" dirty="0"/>
          </a:p>
        </p:txBody>
      </p:sp>
      <p:sp>
        <p:nvSpPr>
          <p:cNvPr id="6" name="Segnaposto contenuto 5">
            <a:extLst>
              <a:ext uri="{FF2B5EF4-FFF2-40B4-BE49-F238E27FC236}">
                <a16:creationId xmlns="" xmlns:a16="http://schemas.microsoft.com/office/drawing/2014/main" id="{979D299D-1046-4043-8153-212AED216CF0}"/>
              </a:ext>
            </a:extLst>
          </p:cNvPr>
          <p:cNvSpPr>
            <a:spLocks noGrp="1"/>
          </p:cNvSpPr>
          <p:nvPr>
            <p:ph sz="half" idx="2"/>
          </p:nvPr>
        </p:nvSpPr>
        <p:spPr>
          <a:xfrm>
            <a:off x="6176893" y="1504181"/>
            <a:ext cx="5181600" cy="4351338"/>
          </a:xfrm>
          <a:ln>
            <a:solidFill>
              <a:schemeClr val="tx1"/>
            </a:solidFill>
          </a:ln>
        </p:spPr>
        <p:txBody>
          <a:bodyPr>
            <a:normAutofit fontScale="62500" lnSpcReduction="20000"/>
          </a:bodyPr>
          <a:lstStyle/>
          <a:p>
            <a:endParaRPr lang="it-IT" sz="2000" dirty="0"/>
          </a:p>
          <a:p>
            <a:r>
              <a:rPr lang="it-IT" sz="2900" dirty="0"/>
              <a:t>Moltissimi, se pure non richiesti, dichiarano già rispondendo a questa domanda di avere trovato miglioramenti nei loro stati di </a:t>
            </a:r>
            <a:r>
              <a:rPr lang="it-IT" sz="2900" dirty="0" smtClean="0"/>
              <a:t>malessere attraverso </a:t>
            </a:r>
            <a:r>
              <a:rPr lang="it-IT" sz="2900" dirty="0"/>
              <a:t>la partecipazione a DP (il 30%)). Solo una persona segnala una accentuazione del malessere per avere toccato in profondità la sua ferita</a:t>
            </a:r>
          </a:p>
          <a:p>
            <a:r>
              <a:rPr lang="it-IT" sz="2900" dirty="0"/>
              <a:t>Le parole usate per descrivere il miglioramento sono</a:t>
            </a:r>
          </a:p>
          <a:p>
            <a:endParaRPr lang="it-IT" sz="2000" dirty="0"/>
          </a:p>
          <a:p>
            <a:endParaRPr lang="it-IT" sz="2000" dirty="0"/>
          </a:p>
          <a:p>
            <a:endParaRPr lang="it-IT" sz="2000" dirty="0"/>
          </a:p>
          <a:p>
            <a:endParaRPr lang="it-IT" sz="2000" dirty="0"/>
          </a:p>
          <a:p>
            <a:endParaRPr lang="it-IT" sz="2000" dirty="0"/>
          </a:p>
          <a:p>
            <a:endParaRPr lang="it-IT" sz="2000" dirty="0"/>
          </a:p>
          <a:p>
            <a:r>
              <a:rPr lang="it-IT" sz="2600" dirty="0"/>
              <a:t>Molte di queste parole torneranno anche più avanti, collegate al lavoro ed ai suoi effetti benefici</a:t>
            </a:r>
          </a:p>
          <a:p>
            <a:endParaRPr lang="it-IT" sz="2600" dirty="0"/>
          </a:p>
          <a:p>
            <a:pPr marL="0" indent="0">
              <a:buNone/>
            </a:pPr>
            <a:endParaRPr lang="it-IT" sz="2000" dirty="0"/>
          </a:p>
        </p:txBody>
      </p:sp>
      <p:sp>
        <p:nvSpPr>
          <p:cNvPr id="5" name="Segnaposto numero diapositiva 4">
            <a:extLst>
              <a:ext uri="{FF2B5EF4-FFF2-40B4-BE49-F238E27FC236}">
                <a16:creationId xmlns="" xmlns:a16="http://schemas.microsoft.com/office/drawing/2014/main" id="{36375035-3A85-4BBF-BED6-11A3F391FA5E}"/>
              </a:ext>
            </a:extLst>
          </p:cNvPr>
          <p:cNvSpPr>
            <a:spLocks noGrp="1"/>
          </p:cNvSpPr>
          <p:nvPr>
            <p:ph type="sldNum" sz="quarter" idx="12"/>
          </p:nvPr>
        </p:nvSpPr>
        <p:spPr/>
        <p:txBody>
          <a:bodyPr/>
          <a:lstStyle/>
          <a:p>
            <a:fld id="{48F63A3B-78C7-47BE-AE5E-E10140E04643}" type="slidenum">
              <a:rPr lang="en-US" smtClean="0"/>
              <a:pPr/>
              <a:t>12</a:t>
            </a:fld>
            <a:endParaRPr lang="en-US" dirty="0"/>
          </a:p>
        </p:txBody>
      </p:sp>
      <p:graphicFrame>
        <p:nvGraphicFramePr>
          <p:cNvPr id="7" name="Tabella 7">
            <a:extLst>
              <a:ext uri="{FF2B5EF4-FFF2-40B4-BE49-F238E27FC236}">
                <a16:creationId xmlns="" xmlns:a16="http://schemas.microsoft.com/office/drawing/2014/main" id="{731959A3-8315-4F9A-8795-BE1554AF1C97}"/>
              </a:ext>
            </a:extLst>
          </p:cNvPr>
          <p:cNvGraphicFramePr>
            <a:graphicFrameLocks noGrp="1"/>
          </p:cNvGraphicFramePr>
          <p:nvPr>
            <p:extLst>
              <p:ext uri="{D42A27DB-BD31-4B8C-83A1-F6EECF244321}">
                <p14:modId xmlns="" xmlns:p14="http://schemas.microsoft.com/office/powerpoint/2010/main" val="2297020812"/>
              </p:ext>
            </p:extLst>
          </p:nvPr>
        </p:nvGraphicFramePr>
        <p:xfrm>
          <a:off x="6330461" y="3682147"/>
          <a:ext cx="5018644" cy="865956"/>
        </p:xfrm>
        <a:graphic>
          <a:graphicData uri="http://schemas.openxmlformats.org/drawingml/2006/table">
            <a:tbl>
              <a:tblPr firstRow="1" bandRow="1">
                <a:noFill/>
                <a:tableStyleId>{5C22544A-7EE6-4342-B048-85BDC9FD1C3A}</a:tableStyleId>
              </a:tblPr>
              <a:tblGrid>
                <a:gridCol w="1212129">
                  <a:extLst>
                    <a:ext uri="{9D8B030D-6E8A-4147-A177-3AD203B41FA5}">
                      <a16:colId xmlns="" xmlns:a16="http://schemas.microsoft.com/office/drawing/2014/main" val="30011092"/>
                    </a:ext>
                  </a:extLst>
                </a:gridCol>
                <a:gridCol w="1051020">
                  <a:extLst>
                    <a:ext uri="{9D8B030D-6E8A-4147-A177-3AD203B41FA5}">
                      <a16:colId xmlns="" xmlns:a16="http://schemas.microsoft.com/office/drawing/2014/main" val="1432613619"/>
                    </a:ext>
                  </a:extLst>
                </a:gridCol>
                <a:gridCol w="1419841">
                  <a:extLst>
                    <a:ext uri="{9D8B030D-6E8A-4147-A177-3AD203B41FA5}">
                      <a16:colId xmlns="" xmlns:a16="http://schemas.microsoft.com/office/drawing/2014/main" val="1472049106"/>
                    </a:ext>
                  </a:extLst>
                </a:gridCol>
                <a:gridCol w="1335654">
                  <a:extLst>
                    <a:ext uri="{9D8B030D-6E8A-4147-A177-3AD203B41FA5}">
                      <a16:colId xmlns="" xmlns:a16="http://schemas.microsoft.com/office/drawing/2014/main" val="3172332529"/>
                    </a:ext>
                  </a:extLst>
                </a:gridCol>
              </a:tblGrid>
              <a:tr h="865956">
                <a:tc>
                  <a:txBody>
                    <a:bodyPr/>
                    <a:lstStyle/>
                    <a:p>
                      <a:pPr marL="285750" indent="-285750">
                        <a:buFont typeface="Arial" panose="020B0604020202020204" pitchFamily="34" charset="0"/>
                        <a:buChar char="•"/>
                      </a:pPr>
                      <a:r>
                        <a:rPr lang="it-IT" sz="800" b="1" cap="all" spc="150" dirty="0">
                          <a:solidFill>
                            <a:schemeClr val="tx1">
                              <a:lumMod val="75000"/>
                              <a:lumOff val="25000"/>
                            </a:schemeClr>
                          </a:solidFill>
                        </a:rPr>
                        <a:t>consapevolezza ascolto</a:t>
                      </a:r>
                    </a:p>
                    <a:p>
                      <a:pPr marL="285750" indent="-285750">
                        <a:buFont typeface="Arial" panose="020B0604020202020204" pitchFamily="34" charset="0"/>
                        <a:buChar char="•"/>
                      </a:pPr>
                      <a:r>
                        <a:rPr lang="it-IT" sz="800" b="1" cap="all" spc="150" dirty="0">
                          <a:solidFill>
                            <a:schemeClr val="tx1">
                              <a:lumMod val="75000"/>
                              <a:lumOff val="25000"/>
                            </a:schemeClr>
                          </a:solidFill>
                        </a:rPr>
                        <a:t>accettazione</a:t>
                      </a:r>
                    </a:p>
                  </a:txBody>
                  <a:tcPr marL="97705" marR="42483" marT="48853" marB="48853">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marL="285750" indent="-285750">
                        <a:buFont typeface="Arial" panose="020B0604020202020204" pitchFamily="34" charset="0"/>
                        <a:buChar char="•"/>
                      </a:pPr>
                      <a:r>
                        <a:rPr lang="it-IT" sz="800" b="1" cap="all" spc="150">
                          <a:solidFill>
                            <a:schemeClr val="tx1">
                              <a:lumMod val="75000"/>
                              <a:lumOff val="25000"/>
                            </a:schemeClr>
                          </a:solidFill>
                        </a:rPr>
                        <a:t>pazienza</a:t>
                      </a:r>
                    </a:p>
                    <a:p>
                      <a:pPr marL="285750" indent="-285750">
                        <a:buFont typeface="Arial" panose="020B0604020202020204" pitchFamily="34" charset="0"/>
                        <a:buChar char="•"/>
                      </a:pPr>
                      <a:r>
                        <a:rPr lang="it-IT" sz="800" b="1" cap="all" spc="150">
                          <a:solidFill>
                            <a:schemeClr val="tx1">
                              <a:lumMod val="75000"/>
                              <a:lumOff val="25000"/>
                            </a:schemeClr>
                          </a:solidFill>
                        </a:rPr>
                        <a:t>pace</a:t>
                      </a:r>
                    </a:p>
                    <a:p>
                      <a:pPr marL="285750" indent="-285750">
                        <a:buFont typeface="Arial" panose="020B0604020202020204" pitchFamily="34" charset="0"/>
                        <a:buChar char="•"/>
                      </a:pPr>
                      <a:r>
                        <a:rPr lang="it-IT" sz="800" b="1" cap="all" spc="150">
                          <a:solidFill>
                            <a:schemeClr val="tx1">
                              <a:lumMod val="75000"/>
                              <a:lumOff val="25000"/>
                            </a:schemeClr>
                          </a:solidFill>
                        </a:rPr>
                        <a:t>gioia</a:t>
                      </a:r>
                    </a:p>
                    <a:p>
                      <a:pPr marL="285750" indent="-285750">
                        <a:buFont typeface="Arial" panose="020B0604020202020204" pitchFamily="34" charset="0"/>
                        <a:buChar char="•"/>
                      </a:pPr>
                      <a:r>
                        <a:rPr lang="it-IT" sz="800" b="1" cap="all" spc="150">
                          <a:solidFill>
                            <a:schemeClr val="tx1">
                              <a:lumMod val="75000"/>
                              <a:lumOff val="25000"/>
                            </a:schemeClr>
                          </a:solidFill>
                        </a:rPr>
                        <a:t>serenità</a:t>
                      </a:r>
                    </a:p>
                    <a:p>
                      <a:endParaRPr lang="it-IT" sz="800" b="1" cap="all" spc="150">
                        <a:solidFill>
                          <a:schemeClr val="tx1">
                            <a:lumMod val="75000"/>
                            <a:lumOff val="25000"/>
                          </a:schemeClr>
                        </a:solidFill>
                      </a:endParaRPr>
                    </a:p>
                  </a:txBody>
                  <a:tcPr marL="97705" marR="42483" marT="48853" marB="48853">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marL="285750" indent="-285750">
                        <a:buFont typeface="Arial" panose="020B0604020202020204" pitchFamily="34" charset="0"/>
                        <a:buChar char="•"/>
                      </a:pPr>
                      <a:r>
                        <a:rPr lang="it-IT" sz="800" b="1" cap="all" spc="150" dirty="0">
                          <a:solidFill>
                            <a:schemeClr val="tx1">
                              <a:lumMod val="75000"/>
                              <a:lumOff val="25000"/>
                            </a:schemeClr>
                          </a:solidFill>
                        </a:rPr>
                        <a:t>scioglimento</a:t>
                      </a:r>
                    </a:p>
                    <a:p>
                      <a:pPr marL="285750" indent="-285750">
                        <a:buFont typeface="Arial" panose="020B0604020202020204" pitchFamily="34" charset="0"/>
                        <a:buChar char="•"/>
                      </a:pPr>
                      <a:r>
                        <a:rPr lang="it-IT" sz="800" b="1" cap="all" spc="150" dirty="0">
                          <a:solidFill>
                            <a:schemeClr val="tx1">
                              <a:lumMod val="75000"/>
                              <a:lumOff val="25000"/>
                            </a:schemeClr>
                          </a:solidFill>
                        </a:rPr>
                        <a:t>equilibrio</a:t>
                      </a:r>
                    </a:p>
                    <a:p>
                      <a:pPr marL="285750" indent="-285750">
                        <a:buFont typeface="Arial" panose="020B0604020202020204" pitchFamily="34" charset="0"/>
                        <a:buChar char="•"/>
                      </a:pPr>
                      <a:r>
                        <a:rPr lang="it-IT" sz="800" b="1" cap="all" spc="150" dirty="0">
                          <a:solidFill>
                            <a:schemeClr val="tx1">
                              <a:lumMod val="75000"/>
                              <a:lumOff val="25000"/>
                            </a:schemeClr>
                          </a:solidFill>
                        </a:rPr>
                        <a:t>orientamento</a:t>
                      </a:r>
                    </a:p>
                    <a:p>
                      <a:pPr marL="285750" indent="-285750">
                        <a:buFont typeface="Arial" panose="020B0604020202020204" pitchFamily="34" charset="0"/>
                        <a:buChar char="•"/>
                      </a:pPr>
                      <a:r>
                        <a:rPr lang="it-IT" sz="800" b="1" cap="all" spc="150" dirty="0">
                          <a:solidFill>
                            <a:schemeClr val="tx1">
                              <a:lumMod val="75000"/>
                              <a:lumOff val="25000"/>
                            </a:schemeClr>
                          </a:solidFill>
                        </a:rPr>
                        <a:t>senso</a:t>
                      </a:r>
                    </a:p>
                    <a:p>
                      <a:pPr marL="285750" indent="-285750">
                        <a:buFont typeface="Arial" panose="020B0604020202020204" pitchFamily="34" charset="0"/>
                        <a:buChar char="•"/>
                      </a:pPr>
                      <a:r>
                        <a:rPr lang="it-IT" sz="800" b="1" cap="all" spc="150" dirty="0">
                          <a:solidFill>
                            <a:schemeClr val="tx1">
                              <a:lumMod val="75000"/>
                              <a:lumOff val="25000"/>
                            </a:schemeClr>
                          </a:solidFill>
                        </a:rPr>
                        <a:t>leggerezza</a:t>
                      </a:r>
                    </a:p>
                  </a:txBody>
                  <a:tcPr marL="97705" marR="42483" marT="48853" marB="48853">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marL="285750" indent="-285750">
                        <a:buFont typeface="Arial" panose="020B0604020202020204" pitchFamily="34" charset="0"/>
                        <a:buChar char="•"/>
                      </a:pPr>
                      <a:r>
                        <a:rPr lang="it-IT" sz="800" b="1" cap="all" spc="150" dirty="0">
                          <a:solidFill>
                            <a:schemeClr val="tx1">
                              <a:lumMod val="75000"/>
                              <a:lumOff val="25000"/>
                            </a:schemeClr>
                          </a:solidFill>
                        </a:rPr>
                        <a:t>condivisione</a:t>
                      </a:r>
                    </a:p>
                    <a:p>
                      <a:pPr marL="285750" indent="-285750">
                        <a:buFont typeface="Arial" panose="020B0604020202020204" pitchFamily="34" charset="0"/>
                        <a:buChar char="•"/>
                      </a:pPr>
                      <a:r>
                        <a:rPr lang="it-IT" sz="800" b="1" cap="all" spc="150" dirty="0">
                          <a:solidFill>
                            <a:schemeClr val="tx1">
                              <a:lumMod val="75000"/>
                              <a:lumOff val="25000"/>
                            </a:schemeClr>
                          </a:solidFill>
                        </a:rPr>
                        <a:t>fede</a:t>
                      </a:r>
                    </a:p>
                  </a:txBody>
                  <a:tcPr marL="97705" marR="42483" marT="48853" marB="48853">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 xmlns:a16="http://schemas.microsoft.com/office/drawing/2014/main" val="405427827"/>
                  </a:ext>
                </a:extLst>
              </a:tr>
            </a:tbl>
          </a:graphicData>
        </a:graphic>
      </p:graphicFrame>
      <p:pic>
        <p:nvPicPr>
          <p:cNvPr id="8" name="Immagine 7" descr="logo DP.JPG"/>
          <p:cNvPicPr>
            <a:picLocks noChangeAspect="1"/>
          </p:cNvPicPr>
          <p:nvPr/>
        </p:nvPicPr>
        <p:blipFill>
          <a:blip r:embed="rId2" cstate="print"/>
          <a:stretch>
            <a:fillRect/>
          </a:stretch>
        </p:blipFill>
        <p:spPr>
          <a:xfrm>
            <a:off x="55420" y="41565"/>
            <a:ext cx="702955" cy="702955"/>
          </a:xfrm>
          <a:prstGeom prst="ellipse">
            <a:avLst/>
          </a:prstGeom>
          <a:ln>
            <a:no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313392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A859668-41D1-4DAF-951C-213BC5F1EC60}"/>
              </a:ext>
            </a:extLst>
          </p:cNvPr>
          <p:cNvSpPr>
            <a:spLocks noGrp="1"/>
          </p:cNvSpPr>
          <p:nvPr>
            <p:ph type="title"/>
          </p:nvPr>
        </p:nvSpPr>
        <p:spPr>
          <a:xfrm>
            <a:off x="870204" y="514867"/>
            <a:ext cx="10451592" cy="679795"/>
          </a:xfrm>
        </p:spPr>
        <p:txBody>
          <a:bodyPr anchor="ctr">
            <a:normAutofit fontScale="90000"/>
          </a:bodyPr>
          <a:lstStyle/>
          <a:p>
            <a:pPr algn="r"/>
            <a:r>
              <a:rPr lang="it-IT" sz="2800" dirty="0">
                <a:solidFill>
                  <a:schemeClr val="accent1"/>
                </a:solidFill>
              </a:rPr>
              <a:t>Il lavoro di DP sta modificando in meglio la tua salute fisica/psicologica/esistenziale…? </a:t>
            </a:r>
          </a:p>
        </p:txBody>
      </p:sp>
      <p:graphicFrame>
        <p:nvGraphicFramePr>
          <p:cNvPr id="5" name="Segnaposto contenuto 2">
            <a:extLst>
              <a:ext uri="{FF2B5EF4-FFF2-40B4-BE49-F238E27FC236}">
                <a16:creationId xmlns="" xmlns:a16="http://schemas.microsoft.com/office/drawing/2014/main" id="{19A62819-16E8-49F2-9168-8C5123707589}"/>
              </a:ext>
            </a:extLst>
          </p:cNvPr>
          <p:cNvGraphicFramePr>
            <a:graphicFrameLocks noGrp="1"/>
          </p:cNvGraphicFramePr>
          <p:nvPr>
            <p:ph idx="1"/>
            <p:extLst>
              <p:ext uri="{D42A27DB-BD31-4B8C-83A1-F6EECF244321}">
                <p14:modId xmlns="" xmlns:p14="http://schemas.microsoft.com/office/powerpoint/2010/main" val="889692210"/>
              </p:ext>
            </p:extLst>
          </p:nvPr>
        </p:nvGraphicFramePr>
        <p:xfrm>
          <a:off x="1000874" y="1966583"/>
          <a:ext cx="10190252" cy="4054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numero diapositiva 2">
            <a:extLst>
              <a:ext uri="{FF2B5EF4-FFF2-40B4-BE49-F238E27FC236}">
                <a16:creationId xmlns="" xmlns:a16="http://schemas.microsoft.com/office/drawing/2014/main" id="{BAEC9DFD-D5F0-4ED8-BF49-34028095337E}"/>
              </a:ext>
            </a:extLst>
          </p:cNvPr>
          <p:cNvSpPr>
            <a:spLocks noGrp="1"/>
          </p:cNvSpPr>
          <p:nvPr>
            <p:ph type="sldNum" sz="quarter" idx="12"/>
          </p:nvPr>
        </p:nvSpPr>
        <p:spPr/>
        <p:txBody>
          <a:bodyPr/>
          <a:lstStyle/>
          <a:p>
            <a:fld id="{48F63A3B-78C7-47BE-AE5E-E10140E04643}" type="slidenum">
              <a:rPr lang="en-US" smtClean="0"/>
              <a:pPr/>
              <a:t>13</a:t>
            </a:fld>
            <a:endParaRPr lang="en-US" dirty="0"/>
          </a:p>
        </p:txBody>
      </p:sp>
      <p:pic>
        <p:nvPicPr>
          <p:cNvPr id="6" name="Immagine 5" descr="logo DP.JPG"/>
          <p:cNvPicPr>
            <a:picLocks noChangeAspect="1"/>
          </p:cNvPicPr>
          <p:nvPr/>
        </p:nvPicPr>
        <p:blipFill>
          <a:blip r:embed="rId7" cstate="print"/>
          <a:stretch>
            <a:fillRect/>
          </a:stretch>
        </p:blipFill>
        <p:spPr>
          <a:xfrm>
            <a:off x="55420" y="41565"/>
            <a:ext cx="702955" cy="702955"/>
          </a:xfrm>
          <a:prstGeom prst="ellipse">
            <a:avLst/>
          </a:prstGeom>
          <a:ln>
            <a:no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3902404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B8F4924-8D60-4F78-A68A-5196F4D767EE}"/>
              </a:ext>
            </a:extLst>
          </p:cNvPr>
          <p:cNvSpPr>
            <a:spLocks noGrp="1"/>
          </p:cNvSpPr>
          <p:nvPr>
            <p:ph type="title"/>
          </p:nvPr>
        </p:nvSpPr>
        <p:spPr>
          <a:xfrm>
            <a:off x="845820" y="389407"/>
            <a:ext cx="10515600" cy="648979"/>
          </a:xfrm>
        </p:spPr>
        <p:txBody>
          <a:bodyPr>
            <a:normAutofit/>
          </a:bodyPr>
          <a:lstStyle/>
          <a:p>
            <a:pPr algn="r"/>
            <a:r>
              <a:rPr lang="it-IT" sz="2800" dirty="0">
                <a:solidFill>
                  <a:schemeClr val="accent1"/>
                </a:solidFill>
              </a:rPr>
              <a:t>Se </a:t>
            </a:r>
            <a:r>
              <a:rPr lang="it-IT" sz="2800" dirty="0" smtClean="0">
                <a:solidFill>
                  <a:schemeClr val="accent1"/>
                </a:solidFill>
              </a:rPr>
              <a:t>sì, </a:t>
            </a:r>
            <a:r>
              <a:rPr lang="it-IT" sz="2800" dirty="0">
                <a:solidFill>
                  <a:schemeClr val="accent1"/>
                </a:solidFill>
              </a:rPr>
              <a:t>in che senso?</a:t>
            </a:r>
          </a:p>
        </p:txBody>
      </p:sp>
      <p:sp>
        <p:nvSpPr>
          <p:cNvPr id="4" name="Segnaposto contenuto 3">
            <a:extLst>
              <a:ext uri="{FF2B5EF4-FFF2-40B4-BE49-F238E27FC236}">
                <a16:creationId xmlns="" xmlns:a16="http://schemas.microsoft.com/office/drawing/2014/main" id="{0E98CB3D-61CC-482E-A21A-F792964C241F}"/>
              </a:ext>
            </a:extLst>
          </p:cNvPr>
          <p:cNvSpPr>
            <a:spLocks noGrp="1"/>
          </p:cNvSpPr>
          <p:nvPr>
            <p:ph sz="half" idx="1"/>
          </p:nvPr>
        </p:nvSpPr>
        <p:spPr>
          <a:xfrm>
            <a:off x="838200" y="1363851"/>
            <a:ext cx="5097780" cy="4609353"/>
          </a:xfrm>
          <a:ln>
            <a:solidFill>
              <a:schemeClr val="tx1"/>
            </a:solidFill>
          </a:ln>
        </p:spPr>
        <p:txBody>
          <a:bodyPr>
            <a:normAutofit fontScale="92500"/>
          </a:bodyPr>
          <a:lstStyle/>
          <a:p>
            <a:pPr marL="0" indent="0">
              <a:buNone/>
            </a:pPr>
            <a:r>
              <a:rPr lang="it-IT" sz="1600" dirty="0"/>
              <a:t>Sono riportate a seguito le risposte in ordine decrescente di scelta:</a:t>
            </a:r>
          </a:p>
          <a:p>
            <a:r>
              <a:rPr lang="it-IT" sz="1600" i="1" dirty="0"/>
              <a:t>Poter prendere iniziative volte al miglioramento          32</a:t>
            </a:r>
          </a:p>
          <a:p>
            <a:r>
              <a:rPr lang="it-IT" sz="1600" i="1" dirty="0"/>
              <a:t>Riesco a dare un senso al senso di malessere                23</a:t>
            </a:r>
          </a:p>
          <a:p>
            <a:r>
              <a:rPr lang="it-IT" sz="1600" i="1" dirty="0"/>
              <a:t>E’ cambiato il mio vissuto del malessere                         </a:t>
            </a:r>
            <a:r>
              <a:rPr lang="it-IT" sz="1600" dirty="0"/>
              <a:t>22</a:t>
            </a:r>
          </a:p>
          <a:p>
            <a:r>
              <a:rPr lang="it-IT" sz="1600" dirty="0"/>
              <a:t>Il malessere è alleviato                                                       17</a:t>
            </a:r>
          </a:p>
          <a:p>
            <a:r>
              <a:rPr lang="it-IT" sz="1600" dirty="0"/>
              <a:t>E’ migliorato il mio rapporto con chi mi sta vicino        21                          </a:t>
            </a:r>
          </a:p>
          <a:p>
            <a:r>
              <a:rPr lang="it-IT" sz="1600" dirty="0"/>
              <a:t>Mi sento meglio fisicamente                                             14</a:t>
            </a:r>
          </a:p>
          <a:p>
            <a:pPr marL="182563" indent="-182563"/>
            <a:r>
              <a:rPr lang="it-IT" sz="1600" i="1" dirty="0"/>
              <a:t>Non mi sento in colpa       		                </a:t>
            </a:r>
            <a:r>
              <a:rPr lang="it-IT" sz="1600" dirty="0"/>
              <a:t>10</a:t>
            </a:r>
          </a:p>
          <a:p>
            <a:r>
              <a:rPr lang="it-IT" sz="1600" dirty="0"/>
              <a:t>I sintomi di una mia malattia fisica si sono ridotti           8</a:t>
            </a:r>
          </a:p>
          <a:p>
            <a:r>
              <a:rPr lang="it-IT" sz="1600" dirty="0"/>
              <a:t>Recessione dei sintomi        		                  5</a:t>
            </a:r>
          </a:p>
          <a:p>
            <a:r>
              <a:rPr lang="it-IT" sz="1600" dirty="0"/>
              <a:t>Ho sospeso una terapia …per i miglioramenti                  2</a:t>
            </a:r>
          </a:p>
          <a:p>
            <a:r>
              <a:rPr lang="it-IT" sz="1600" dirty="0"/>
              <a:t>E’ scomparso un disturbo fisico                                          2</a:t>
            </a:r>
          </a:p>
          <a:p>
            <a:r>
              <a:rPr lang="it-IT" sz="1600" dirty="0"/>
              <a:t>Ho diminuito i dosaggi di una terapia 	                  1</a:t>
            </a:r>
            <a:endParaRPr lang="it-IT" sz="1300" dirty="0"/>
          </a:p>
        </p:txBody>
      </p:sp>
      <p:sp>
        <p:nvSpPr>
          <p:cNvPr id="5" name="Segnaposto contenuto 4">
            <a:extLst>
              <a:ext uri="{FF2B5EF4-FFF2-40B4-BE49-F238E27FC236}">
                <a16:creationId xmlns="" xmlns:a16="http://schemas.microsoft.com/office/drawing/2014/main" id="{9C79099F-25DA-4A09-BC07-96FA0C53CB7A}"/>
              </a:ext>
            </a:extLst>
          </p:cNvPr>
          <p:cNvSpPr>
            <a:spLocks noGrp="1"/>
          </p:cNvSpPr>
          <p:nvPr>
            <p:ph sz="half" idx="2"/>
          </p:nvPr>
        </p:nvSpPr>
        <p:spPr>
          <a:xfrm>
            <a:off x="6256022" y="1363851"/>
            <a:ext cx="5265420" cy="4609353"/>
          </a:xfrm>
          <a:ln>
            <a:solidFill>
              <a:schemeClr val="tx1"/>
            </a:solidFill>
          </a:ln>
        </p:spPr>
        <p:txBody>
          <a:bodyPr>
            <a:normAutofit fontScale="92500"/>
          </a:bodyPr>
          <a:lstStyle/>
          <a:p>
            <a:pPr marL="0" indent="0">
              <a:buNone/>
            </a:pPr>
            <a:r>
              <a:rPr lang="it-IT" sz="1600" b="1" i="1" dirty="0"/>
              <a:t>Spunti di riflessione</a:t>
            </a:r>
          </a:p>
          <a:p>
            <a:r>
              <a:rPr lang="it-IT" sz="1600" i="1" dirty="0"/>
              <a:t>Possiamo aggregare le risposte in due gruppi: quelle che fanno riferimento al modo di vivere lo stato di malessere (in </a:t>
            </a:r>
            <a:r>
              <a:rPr lang="it-IT" sz="1600" i="1" dirty="0" err="1"/>
              <a:t>italicus</a:t>
            </a:r>
            <a:r>
              <a:rPr lang="it-IT" sz="1600" i="1" dirty="0"/>
              <a:t> nell’elenco a fianco) e quelle che fanno riferimento ad un cambiamento dello stato di malessere</a:t>
            </a:r>
          </a:p>
          <a:p>
            <a:r>
              <a:rPr lang="it-IT" sz="1600" i="1" dirty="0"/>
              <a:t>In questo modo ricaviamo:</a:t>
            </a:r>
          </a:p>
          <a:p>
            <a:pPr lvl="1"/>
            <a:r>
              <a:rPr lang="it-IT" sz="1600" i="1" dirty="0"/>
              <a:t>87 risposte che indicano un </a:t>
            </a:r>
            <a:r>
              <a:rPr lang="it-IT" sz="1600" b="1" i="1" dirty="0"/>
              <a:t>miglioramento nel vissuto del malessere</a:t>
            </a:r>
          </a:p>
          <a:p>
            <a:pPr lvl="1"/>
            <a:r>
              <a:rPr lang="it-IT" sz="1600" i="1" dirty="0"/>
              <a:t>49 che indicano un </a:t>
            </a:r>
            <a:r>
              <a:rPr lang="it-IT" sz="1600" b="1" i="1" dirty="0"/>
              <a:t>miglioramento dello stato di malessere</a:t>
            </a:r>
          </a:p>
          <a:p>
            <a:pPr lvl="1"/>
            <a:r>
              <a:rPr lang="it-IT" sz="1600" i="1" dirty="0"/>
              <a:t>21 che indicano </a:t>
            </a:r>
            <a:r>
              <a:rPr lang="it-IT" sz="1600" b="1" i="1" dirty="0"/>
              <a:t>un miglioramento delle relazioni</a:t>
            </a:r>
          </a:p>
          <a:p>
            <a:r>
              <a:rPr lang="it-IT" sz="1600" i="1" dirty="0"/>
              <a:t>Molto significativa la risposta più selezionata: la possibilità di prendere iniziative: rimettere in moto l’energia, la volontà, la speranza… è un effetto molto rilevante del lavoro</a:t>
            </a:r>
          </a:p>
          <a:p>
            <a:r>
              <a:rPr lang="it-IT" sz="1600" i="1" dirty="0"/>
              <a:t>Occorre naturalmente rammentare che anche dove si segnala un miglioramento nello stato di salute siamo sempre di fronte alla percezione del soggetto, come ovvio data </a:t>
            </a:r>
            <a:r>
              <a:rPr lang="it-IT" sz="1600" i="1" dirty="0" smtClean="0"/>
              <a:t>la </a:t>
            </a:r>
            <a:r>
              <a:rPr lang="it-IT" sz="1600" i="1" dirty="0"/>
              <a:t>natura della ricerca che non indaga su elementi certi di tipo «oggettivo»</a:t>
            </a:r>
          </a:p>
        </p:txBody>
      </p:sp>
      <p:sp>
        <p:nvSpPr>
          <p:cNvPr id="3" name="Segnaposto numero diapositiva 2">
            <a:extLst>
              <a:ext uri="{FF2B5EF4-FFF2-40B4-BE49-F238E27FC236}">
                <a16:creationId xmlns="" xmlns:a16="http://schemas.microsoft.com/office/drawing/2014/main" id="{7C0E0FA8-040C-4CE7-A447-F00FD34DBC0B}"/>
              </a:ext>
            </a:extLst>
          </p:cNvPr>
          <p:cNvSpPr>
            <a:spLocks noGrp="1"/>
          </p:cNvSpPr>
          <p:nvPr>
            <p:ph type="sldNum" sz="quarter" idx="12"/>
          </p:nvPr>
        </p:nvSpPr>
        <p:spPr/>
        <p:txBody>
          <a:bodyPr/>
          <a:lstStyle/>
          <a:p>
            <a:fld id="{48F63A3B-78C7-47BE-AE5E-E10140E04643}" type="slidenum">
              <a:rPr lang="en-US" smtClean="0"/>
              <a:pPr/>
              <a:t>14</a:t>
            </a:fld>
            <a:endParaRPr lang="en-US" dirty="0"/>
          </a:p>
        </p:txBody>
      </p:sp>
      <p:pic>
        <p:nvPicPr>
          <p:cNvPr id="6" name="Immagine 5" descr="logo DP.JPG"/>
          <p:cNvPicPr>
            <a:picLocks noChangeAspect="1"/>
          </p:cNvPicPr>
          <p:nvPr/>
        </p:nvPicPr>
        <p:blipFill>
          <a:blip r:embed="rId2" cstate="print"/>
          <a:stretch>
            <a:fillRect/>
          </a:stretch>
        </p:blipFill>
        <p:spPr>
          <a:xfrm>
            <a:off x="55420" y="41565"/>
            <a:ext cx="702955" cy="702955"/>
          </a:xfrm>
          <a:prstGeom prst="ellipse">
            <a:avLst/>
          </a:prstGeom>
          <a:ln>
            <a:no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2053917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C3D3E11-148A-4EAB-A634-DE4198321C2A}"/>
              </a:ext>
            </a:extLst>
          </p:cNvPr>
          <p:cNvSpPr>
            <a:spLocks noGrp="1"/>
          </p:cNvSpPr>
          <p:nvPr>
            <p:ph type="title"/>
          </p:nvPr>
        </p:nvSpPr>
        <p:spPr/>
        <p:txBody>
          <a:bodyPr>
            <a:noAutofit/>
          </a:bodyPr>
          <a:lstStyle/>
          <a:p>
            <a:pPr algn="r"/>
            <a:r>
              <a:rPr lang="it-IT" sz="2400" dirty="0">
                <a:solidFill>
                  <a:schemeClr val="accent1"/>
                </a:solidFill>
              </a:rPr>
              <a:t>Tra le esperienze e gli strumenti previsti dal lavoro dei Gruppi che cosa, in particolare, ti è di maggiore aiuto per alleviare il tuo malessere/migliorare il tuo benessere?</a:t>
            </a:r>
          </a:p>
        </p:txBody>
      </p:sp>
      <p:sp>
        <p:nvSpPr>
          <p:cNvPr id="3" name="Segnaposto contenuto 2">
            <a:extLst>
              <a:ext uri="{FF2B5EF4-FFF2-40B4-BE49-F238E27FC236}">
                <a16:creationId xmlns="" xmlns:a16="http://schemas.microsoft.com/office/drawing/2014/main" id="{95FE8BF2-E6F2-4176-A4B0-BABC939BB064}"/>
              </a:ext>
            </a:extLst>
          </p:cNvPr>
          <p:cNvSpPr>
            <a:spLocks noGrp="1"/>
          </p:cNvSpPr>
          <p:nvPr>
            <p:ph sz="half" idx="1"/>
          </p:nvPr>
        </p:nvSpPr>
        <p:spPr>
          <a:ln>
            <a:solidFill>
              <a:schemeClr val="tx1"/>
            </a:solidFill>
          </a:ln>
        </p:spPr>
        <p:txBody>
          <a:bodyPr anchor="ctr">
            <a:normAutofit lnSpcReduction="10000"/>
          </a:bodyPr>
          <a:lstStyle/>
          <a:p>
            <a:pPr marL="0" indent="0">
              <a:buNone/>
            </a:pPr>
            <a:r>
              <a:rPr lang="it-IT" sz="2000" dirty="0"/>
              <a:t>Anche in questo caso ordiniamo le risposte in ordine decrescente:</a:t>
            </a:r>
          </a:p>
          <a:p>
            <a:pPr lvl="1"/>
            <a:r>
              <a:rPr lang="it-IT" sz="2000" dirty="0"/>
              <a:t>Meditazione                       		23</a:t>
            </a:r>
          </a:p>
          <a:p>
            <a:pPr lvl="1"/>
            <a:r>
              <a:rPr lang="it-IT" sz="2000" dirty="0"/>
              <a:t>Auto-conoscimento         		22</a:t>
            </a:r>
          </a:p>
          <a:p>
            <a:pPr lvl="1"/>
            <a:r>
              <a:rPr lang="it-IT" sz="2000" dirty="0"/>
              <a:t>Preghiera                          		19</a:t>
            </a:r>
          </a:p>
          <a:p>
            <a:pPr lvl="1"/>
            <a:r>
              <a:rPr lang="it-IT" sz="2000" dirty="0"/>
              <a:t>Condivisione                     		16</a:t>
            </a:r>
          </a:p>
          <a:p>
            <a:pPr lvl="1"/>
            <a:r>
              <a:rPr lang="it-IT" sz="2000" dirty="0"/>
              <a:t>Approfondimenti teorici 		11</a:t>
            </a:r>
          </a:p>
          <a:p>
            <a:pPr lvl="1"/>
            <a:r>
              <a:rPr lang="it-IT" sz="2000" dirty="0"/>
              <a:t>Letture meditative             		10</a:t>
            </a:r>
          </a:p>
          <a:p>
            <a:pPr lvl="1"/>
            <a:r>
              <a:rPr lang="it-IT" sz="2000" dirty="0"/>
              <a:t>Nessuna in particolare, tutte	nel loro insieme				  6</a:t>
            </a:r>
          </a:p>
          <a:p>
            <a:pPr marL="0" indent="0">
              <a:buNone/>
            </a:pPr>
            <a:endParaRPr lang="it-IT" sz="1800" i="1" dirty="0"/>
          </a:p>
        </p:txBody>
      </p:sp>
      <p:sp>
        <p:nvSpPr>
          <p:cNvPr id="5" name="Segnaposto contenuto 4">
            <a:extLst>
              <a:ext uri="{FF2B5EF4-FFF2-40B4-BE49-F238E27FC236}">
                <a16:creationId xmlns="" xmlns:a16="http://schemas.microsoft.com/office/drawing/2014/main" id="{BD5F2792-D91F-4040-8B31-7F9A119B7606}"/>
              </a:ext>
            </a:extLst>
          </p:cNvPr>
          <p:cNvSpPr>
            <a:spLocks noGrp="1"/>
          </p:cNvSpPr>
          <p:nvPr>
            <p:ph sz="half" idx="2"/>
          </p:nvPr>
        </p:nvSpPr>
        <p:spPr>
          <a:ln>
            <a:solidFill>
              <a:schemeClr val="tx1"/>
            </a:solidFill>
          </a:ln>
        </p:spPr>
        <p:txBody>
          <a:bodyPr>
            <a:normAutofit lnSpcReduction="10000"/>
          </a:bodyPr>
          <a:lstStyle/>
          <a:p>
            <a:pPr marL="0" indent="0">
              <a:buNone/>
            </a:pPr>
            <a:endParaRPr lang="it-IT" sz="2400" i="1" dirty="0"/>
          </a:p>
          <a:p>
            <a:pPr marL="0" indent="0">
              <a:buNone/>
            </a:pPr>
            <a:r>
              <a:rPr lang="it-IT" sz="2400" i="1" dirty="0"/>
              <a:t>Spunti di riflessione: </a:t>
            </a:r>
          </a:p>
          <a:p>
            <a:pPr algn="just"/>
            <a:r>
              <a:rPr lang="it-IT" sz="2000" i="1" dirty="0"/>
              <a:t>gli strumenti che sono più direttamente rivolti alla coltivazione dell’interiorità (meditazione, auto-conoscimento, preghiera) sembrano rappresentare, nel loro insieme, risorse preziose per realizzare concreti miglioramenti del proprio stato di benessere </a:t>
            </a:r>
          </a:p>
          <a:p>
            <a:pPr algn="just"/>
            <a:r>
              <a:rPr lang="it-IT" sz="2000" i="1" dirty="0"/>
              <a:t>Sappiamo, tuttavia, che una delle caratteristiche del percorso è proprio l’integrazione tra le diverse pratiche, integrazione sulla quale, forse, continuare ad insistere con riferimento particolare agli approfondimenti teorici e alle letture meditative</a:t>
            </a:r>
            <a:endParaRPr lang="it-IT" sz="2400" i="1" dirty="0"/>
          </a:p>
          <a:p>
            <a:endParaRPr lang="it-IT" dirty="0"/>
          </a:p>
        </p:txBody>
      </p:sp>
      <p:sp>
        <p:nvSpPr>
          <p:cNvPr id="4" name="Segnaposto numero diapositiva 3">
            <a:extLst>
              <a:ext uri="{FF2B5EF4-FFF2-40B4-BE49-F238E27FC236}">
                <a16:creationId xmlns="" xmlns:a16="http://schemas.microsoft.com/office/drawing/2014/main" id="{15DEEF4B-E1AB-4463-A153-C5CD0DF66A08}"/>
              </a:ext>
            </a:extLst>
          </p:cNvPr>
          <p:cNvSpPr>
            <a:spLocks noGrp="1"/>
          </p:cNvSpPr>
          <p:nvPr>
            <p:ph type="sldNum" sz="quarter" idx="12"/>
          </p:nvPr>
        </p:nvSpPr>
        <p:spPr/>
        <p:txBody>
          <a:bodyPr/>
          <a:lstStyle/>
          <a:p>
            <a:fld id="{48F63A3B-78C7-47BE-AE5E-E10140E04643}" type="slidenum">
              <a:rPr lang="en-US" smtClean="0"/>
              <a:pPr/>
              <a:t>15</a:t>
            </a:fld>
            <a:endParaRPr lang="en-US" dirty="0"/>
          </a:p>
        </p:txBody>
      </p:sp>
      <p:pic>
        <p:nvPicPr>
          <p:cNvPr id="6" name="Immagine 5" descr="logo DP.JPG"/>
          <p:cNvPicPr>
            <a:picLocks noChangeAspect="1"/>
          </p:cNvPicPr>
          <p:nvPr/>
        </p:nvPicPr>
        <p:blipFill>
          <a:blip r:embed="rId2" cstate="print"/>
          <a:stretch>
            <a:fillRect/>
          </a:stretch>
        </p:blipFill>
        <p:spPr>
          <a:xfrm>
            <a:off x="55420" y="41565"/>
            <a:ext cx="702955" cy="702955"/>
          </a:xfrm>
          <a:prstGeom prst="ellipse">
            <a:avLst/>
          </a:prstGeom>
          <a:ln>
            <a:no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3173775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38F93B3-1484-4DFE-8EAD-989BF315979D}"/>
              </a:ext>
            </a:extLst>
          </p:cNvPr>
          <p:cNvSpPr>
            <a:spLocks noGrp="1"/>
          </p:cNvSpPr>
          <p:nvPr>
            <p:ph type="title"/>
          </p:nvPr>
        </p:nvSpPr>
        <p:spPr/>
        <p:txBody>
          <a:bodyPr>
            <a:normAutofit/>
          </a:bodyPr>
          <a:lstStyle/>
          <a:p>
            <a:pPr algn="r"/>
            <a:r>
              <a:rPr lang="it-IT" sz="2400" dirty="0">
                <a:solidFill>
                  <a:schemeClr val="accent1"/>
                </a:solidFill>
              </a:rPr>
              <a:t>Considerando gli esercizi di auto conoscimento che hai realizzato nel triennio di base, te ne ricordi uno o alcuni che sono stati particolarmente importanti per te?</a:t>
            </a:r>
          </a:p>
        </p:txBody>
      </p:sp>
      <p:sp>
        <p:nvSpPr>
          <p:cNvPr id="3" name="Segnaposto contenuto 2">
            <a:extLst>
              <a:ext uri="{FF2B5EF4-FFF2-40B4-BE49-F238E27FC236}">
                <a16:creationId xmlns="" xmlns:a16="http://schemas.microsoft.com/office/drawing/2014/main" id="{01E2D200-307F-4FB1-85C2-860F351B4867}"/>
              </a:ext>
            </a:extLst>
          </p:cNvPr>
          <p:cNvSpPr>
            <a:spLocks noGrp="1"/>
          </p:cNvSpPr>
          <p:nvPr>
            <p:ph sz="half" idx="1"/>
          </p:nvPr>
        </p:nvSpPr>
        <p:spPr>
          <a:ln>
            <a:solidFill>
              <a:schemeClr val="tx1"/>
            </a:solidFill>
          </a:ln>
        </p:spPr>
        <p:txBody>
          <a:bodyPr anchor="ctr">
            <a:normAutofit/>
          </a:bodyPr>
          <a:lstStyle/>
          <a:p>
            <a:r>
              <a:rPr lang="it-IT" sz="2400" dirty="0"/>
              <a:t>62 rispondono positivamente</a:t>
            </a:r>
          </a:p>
          <a:p>
            <a:r>
              <a:rPr lang="it-IT" sz="2400" dirty="0"/>
              <a:t>Gli esercizi maggiormente segnalati:</a:t>
            </a:r>
          </a:p>
          <a:p>
            <a:pPr lvl="1"/>
            <a:r>
              <a:rPr lang="it-IT" sz="2000" dirty="0"/>
              <a:t>esercizio sulle ingiunzioni                18</a:t>
            </a:r>
          </a:p>
          <a:p>
            <a:pPr lvl="1"/>
            <a:r>
              <a:rPr lang="it-IT" sz="2000" dirty="0"/>
              <a:t>esercizio a 9/12 punti                       17</a:t>
            </a:r>
          </a:p>
          <a:p>
            <a:pPr lvl="1"/>
            <a:r>
              <a:rPr lang="it-IT" sz="2000" dirty="0"/>
              <a:t>la lettera                                               4</a:t>
            </a:r>
          </a:p>
          <a:p>
            <a:pPr lvl="1"/>
            <a:r>
              <a:rPr lang="it-IT" sz="2000" dirty="0"/>
              <a:t>la matrice emotiva                             3</a:t>
            </a:r>
          </a:p>
          <a:p>
            <a:pPr lvl="1"/>
            <a:r>
              <a:rPr lang="it-IT" sz="2000" dirty="0"/>
              <a:t>altri (vedi tabella)</a:t>
            </a:r>
          </a:p>
        </p:txBody>
      </p:sp>
      <p:sp>
        <p:nvSpPr>
          <p:cNvPr id="5" name="Segnaposto contenuto 4">
            <a:extLst>
              <a:ext uri="{FF2B5EF4-FFF2-40B4-BE49-F238E27FC236}">
                <a16:creationId xmlns="" xmlns:a16="http://schemas.microsoft.com/office/drawing/2014/main" id="{5AC14488-3428-47D7-9FBF-A1DC2A620DE0}"/>
              </a:ext>
            </a:extLst>
          </p:cNvPr>
          <p:cNvSpPr>
            <a:spLocks noGrp="1"/>
          </p:cNvSpPr>
          <p:nvPr>
            <p:ph sz="half" idx="2"/>
          </p:nvPr>
        </p:nvSpPr>
        <p:spPr>
          <a:ln>
            <a:solidFill>
              <a:schemeClr val="tx1"/>
            </a:solidFill>
          </a:ln>
        </p:spPr>
        <p:txBody>
          <a:bodyPr>
            <a:normAutofit/>
          </a:bodyPr>
          <a:lstStyle/>
          <a:p>
            <a:pPr marL="0" indent="0">
              <a:buNone/>
            </a:pPr>
            <a:endParaRPr lang="it-IT" sz="2000" dirty="0"/>
          </a:p>
          <a:p>
            <a:pPr marL="0" indent="0">
              <a:buNone/>
            </a:pPr>
            <a:r>
              <a:rPr lang="it-IT" sz="2000" b="1" i="1" dirty="0"/>
              <a:t>Spunti di riflessione</a:t>
            </a:r>
          </a:p>
          <a:p>
            <a:pPr algn="just"/>
            <a:r>
              <a:rPr lang="it-IT" sz="2000" i="1" dirty="0"/>
              <a:t>Le risposte confermano la centralità del lavoro di «scavo» nelle origini delle proprie distorsioni, consentito dall’esercizio sulle ingiunzioni</a:t>
            </a:r>
          </a:p>
          <a:p>
            <a:pPr algn="just"/>
            <a:r>
              <a:rPr lang="it-IT" sz="2000" i="1" dirty="0"/>
              <a:t>E naturalmente l’esercizio a 9 o 12 punti viene da molti percepito come fondamento del lavoro </a:t>
            </a:r>
          </a:p>
          <a:p>
            <a:pPr algn="just"/>
            <a:r>
              <a:rPr lang="it-IT" sz="2000" i="1" dirty="0"/>
              <a:t>Molte anche altre segnalazioni, che confermano la capacità degli esercizi di rispondere a diverse sensibilità</a:t>
            </a:r>
          </a:p>
        </p:txBody>
      </p:sp>
      <p:sp>
        <p:nvSpPr>
          <p:cNvPr id="4" name="Segnaposto numero diapositiva 3">
            <a:extLst>
              <a:ext uri="{FF2B5EF4-FFF2-40B4-BE49-F238E27FC236}">
                <a16:creationId xmlns="" xmlns:a16="http://schemas.microsoft.com/office/drawing/2014/main" id="{859B111D-2DCF-4148-9458-07876B028B9F}"/>
              </a:ext>
            </a:extLst>
          </p:cNvPr>
          <p:cNvSpPr>
            <a:spLocks noGrp="1"/>
          </p:cNvSpPr>
          <p:nvPr>
            <p:ph type="sldNum" sz="quarter" idx="12"/>
          </p:nvPr>
        </p:nvSpPr>
        <p:spPr/>
        <p:txBody>
          <a:bodyPr/>
          <a:lstStyle/>
          <a:p>
            <a:fld id="{48F63A3B-78C7-47BE-AE5E-E10140E04643}" type="slidenum">
              <a:rPr lang="en-US" smtClean="0"/>
              <a:pPr/>
              <a:t>16</a:t>
            </a:fld>
            <a:endParaRPr lang="en-US" dirty="0"/>
          </a:p>
        </p:txBody>
      </p:sp>
      <p:pic>
        <p:nvPicPr>
          <p:cNvPr id="6" name="Immagine 5" descr="logo DP.JPG"/>
          <p:cNvPicPr>
            <a:picLocks noChangeAspect="1"/>
          </p:cNvPicPr>
          <p:nvPr/>
        </p:nvPicPr>
        <p:blipFill>
          <a:blip r:embed="rId2" cstate="print"/>
          <a:stretch>
            <a:fillRect/>
          </a:stretch>
        </p:blipFill>
        <p:spPr>
          <a:xfrm>
            <a:off x="55420" y="41565"/>
            <a:ext cx="702955" cy="702955"/>
          </a:xfrm>
          <a:prstGeom prst="ellipse">
            <a:avLst/>
          </a:prstGeom>
          <a:ln>
            <a:no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343411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E5BC1A7-FFA1-4BCE-BD86-60029F652CDC}"/>
              </a:ext>
            </a:extLst>
          </p:cNvPr>
          <p:cNvSpPr>
            <a:spLocks noGrp="1"/>
          </p:cNvSpPr>
          <p:nvPr>
            <p:ph type="title"/>
          </p:nvPr>
        </p:nvSpPr>
        <p:spPr>
          <a:xfrm>
            <a:off x="838200" y="365125"/>
            <a:ext cx="10515600" cy="718087"/>
          </a:xfrm>
        </p:spPr>
        <p:txBody>
          <a:bodyPr>
            <a:normAutofit/>
          </a:bodyPr>
          <a:lstStyle/>
          <a:p>
            <a:r>
              <a:rPr lang="it-IT" sz="2800" dirty="0">
                <a:solidFill>
                  <a:schemeClr val="accent1"/>
                </a:solidFill>
              </a:rPr>
              <a:t>Puoi sinteticamente indicare il perché di questa particolare importanza?</a:t>
            </a:r>
          </a:p>
        </p:txBody>
      </p:sp>
      <p:sp>
        <p:nvSpPr>
          <p:cNvPr id="3" name="Segnaposto contenuto 2">
            <a:extLst>
              <a:ext uri="{FF2B5EF4-FFF2-40B4-BE49-F238E27FC236}">
                <a16:creationId xmlns="" xmlns:a16="http://schemas.microsoft.com/office/drawing/2014/main" id="{2F49BD35-CFF9-49DE-9EE1-A4A5CA5D88AC}"/>
              </a:ext>
            </a:extLst>
          </p:cNvPr>
          <p:cNvSpPr>
            <a:spLocks noGrp="1"/>
          </p:cNvSpPr>
          <p:nvPr>
            <p:ph idx="1"/>
          </p:nvPr>
        </p:nvSpPr>
        <p:spPr>
          <a:ln>
            <a:solidFill>
              <a:schemeClr val="tx1"/>
            </a:solidFill>
          </a:ln>
        </p:spPr>
        <p:txBody>
          <a:bodyPr>
            <a:normAutofit/>
          </a:bodyPr>
          <a:lstStyle/>
          <a:p>
            <a:endParaRPr lang="it-IT" sz="2000" dirty="0"/>
          </a:p>
          <a:p>
            <a:r>
              <a:rPr lang="it-IT" sz="2000" dirty="0"/>
              <a:t>Le risposte lette nel loro insieme fanno riferimento ad alcuni movimenti essenziali che gli esercizi consentono:</a:t>
            </a:r>
          </a:p>
          <a:p>
            <a:pPr lvl="1"/>
            <a:r>
              <a:rPr lang="it-IT" sz="1800" dirty="0"/>
              <a:t>molto ricorrente è il riferimento alla migliore </a:t>
            </a:r>
            <a:r>
              <a:rPr lang="it-IT" sz="1800" b="1" dirty="0"/>
              <a:t>comprensione dei propri stati emotivi </a:t>
            </a:r>
            <a:r>
              <a:rPr lang="it-IT" sz="1800" dirty="0"/>
              <a:t>(negli aspetti soprattutto negativi, </a:t>
            </a:r>
            <a:r>
              <a:rPr lang="it-IT" sz="1800" dirty="0" smtClean="0"/>
              <a:t>nel lato </a:t>
            </a:r>
            <a:r>
              <a:rPr lang="it-IT" sz="1800" dirty="0"/>
              <a:t>d’ombra)  e dei comportamenti che ne derivano (spesso distruttivi)</a:t>
            </a:r>
          </a:p>
          <a:p>
            <a:pPr lvl="1"/>
            <a:r>
              <a:rPr lang="it-IT" sz="1800" dirty="0"/>
              <a:t>la conoscenza e la consapevolezza di sé sono importanti tanto più quanto arrivano a </a:t>
            </a:r>
            <a:r>
              <a:rPr lang="it-IT" sz="1800" b="1" dirty="0"/>
              <a:t>mettere in luce i propri rapporti familiari</a:t>
            </a:r>
            <a:r>
              <a:rPr lang="it-IT" sz="1800" dirty="0"/>
              <a:t>, le origini lontane eppure fortissime delle proprie distorsioni</a:t>
            </a:r>
          </a:p>
          <a:p>
            <a:pPr lvl="1"/>
            <a:r>
              <a:rPr lang="it-IT" sz="1800" dirty="0"/>
              <a:t>la comprensione </a:t>
            </a:r>
            <a:r>
              <a:rPr lang="it-IT" sz="1800" b="1" dirty="0"/>
              <a:t>rende liberi</a:t>
            </a:r>
            <a:r>
              <a:rPr lang="it-IT" sz="1800" dirty="0"/>
              <a:t>, rende possibile superare le proprie distorsioni, cambiare le proprie risposte, trasformare e trasformarsi</a:t>
            </a:r>
          </a:p>
          <a:p>
            <a:pPr lvl="1"/>
            <a:r>
              <a:rPr lang="it-IT" sz="1800" dirty="0"/>
              <a:t>spesso viene fatto riferimento ad un rapporto diverso possibile con Dio, con Cristo, attraverso una fede rinsaldata e nutrita da questo percorso di conoscenza</a:t>
            </a:r>
          </a:p>
        </p:txBody>
      </p:sp>
      <p:sp>
        <p:nvSpPr>
          <p:cNvPr id="4" name="Segnaposto numero diapositiva 3">
            <a:extLst>
              <a:ext uri="{FF2B5EF4-FFF2-40B4-BE49-F238E27FC236}">
                <a16:creationId xmlns="" xmlns:a16="http://schemas.microsoft.com/office/drawing/2014/main" id="{817B40ED-7317-4C1B-8D54-3EE8F1EE875A}"/>
              </a:ext>
            </a:extLst>
          </p:cNvPr>
          <p:cNvSpPr>
            <a:spLocks noGrp="1"/>
          </p:cNvSpPr>
          <p:nvPr>
            <p:ph type="sldNum" sz="quarter" idx="12"/>
          </p:nvPr>
        </p:nvSpPr>
        <p:spPr/>
        <p:txBody>
          <a:bodyPr/>
          <a:lstStyle/>
          <a:p>
            <a:fld id="{48F63A3B-78C7-47BE-AE5E-E10140E04643}" type="slidenum">
              <a:rPr lang="en-US" smtClean="0"/>
              <a:pPr/>
              <a:t>17</a:t>
            </a:fld>
            <a:endParaRPr lang="en-US" dirty="0"/>
          </a:p>
        </p:txBody>
      </p:sp>
      <p:pic>
        <p:nvPicPr>
          <p:cNvPr id="5" name="Immagine 4" descr="logo DP.JPG"/>
          <p:cNvPicPr>
            <a:picLocks noChangeAspect="1"/>
          </p:cNvPicPr>
          <p:nvPr/>
        </p:nvPicPr>
        <p:blipFill>
          <a:blip r:embed="rId2" cstate="print"/>
          <a:stretch>
            <a:fillRect/>
          </a:stretch>
        </p:blipFill>
        <p:spPr>
          <a:xfrm>
            <a:off x="55420" y="41565"/>
            <a:ext cx="702955" cy="702955"/>
          </a:xfrm>
          <a:prstGeom prst="ellipse">
            <a:avLst/>
          </a:prstGeom>
          <a:ln>
            <a:no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2345454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BCAB663-EE2C-46E6-82FF-D3846AEE43B1}"/>
              </a:ext>
            </a:extLst>
          </p:cNvPr>
          <p:cNvSpPr>
            <a:spLocks noGrp="1"/>
          </p:cNvSpPr>
          <p:nvPr>
            <p:ph type="title"/>
          </p:nvPr>
        </p:nvSpPr>
        <p:spPr>
          <a:xfrm>
            <a:off x="838200" y="365125"/>
            <a:ext cx="10515600" cy="533777"/>
          </a:xfrm>
        </p:spPr>
        <p:txBody>
          <a:bodyPr>
            <a:normAutofit fontScale="90000"/>
          </a:bodyPr>
          <a:lstStyle/>
          <a:p>
            <a:pPr algn="r"/>
            <a:r>
              <a:rPr lang="it-IT" sz="3100" dirty="0">
                <a:solidFill>
                  <a:schemeClr val="accent1"/>
                </a:solidFill>
              </a:rPr>
              <a:t>Considerando gli esercizi di auto-conoscimento, te ne ricordi uno o alcuni che ti è stato particolarmente difficile affrontare?</a:t>
            </a:r>
            <a:r>
              <a:rPr lang="it-IT" sz="3200" dirty="0"/>
              <a:t/>
            </a:r>
            <a:br>
              <a:rPr lang="it-IT" sz="3200" dirty="0"/>
            </a:br>
            <a:endParaRPr lang="it-IT" sz="3200" dirty="0">
              <a:solidFill>
                <a:schemeClr val="accent1"/>
              </a:solidFill>
            </a:endParaRPr>
          </a:p>
        </p:txBody>
      </p:sp>
      <p:sp>
        <p:nvSpPr>
          <p:cNvPr id="3" name="Segnaposto contenuto 2">
            <a:extLst>
              <a:ext uri="{FF2B5EF4-FFF2-40B4-BE49-F238E27FC236}">
                <a16:creationId xmlns="" xmlns:a16="http://schemas.microsoft.com/office/drawing/2014/main" id="{4A0F3A4B-5E54-4341-9EB7-5EC670615696}"/>
              </a:ext>
            </a:extLst>
          </p:cNvPr>
          <p:cNvSpPr>
            <a:spLocks noGrp="1"/>
          </p:cNvSpPr>
          <p:nvPr>
            <p:ph sz="half" idx="1"/>
          </p:nvPr>
        </p:nvSpPr>
        <p:spPr>
          <a:xfrm>
            <a:off x="838200" y="1053885"/>
            <a:ext cx="5181600" cy="5123078"/>
          </a:xfrm>
          <a:ln>
            <a:solidFill>
              <a:schemeClr val="tx1"/>
            </a:solidFill>
          </a:ln>
        </p:spPr>
        <p:txBody>
          <a:bodyPr anchor="ctr">
            <a:normAutofit lnSpcReduction="10000"/>
          </a:bodyPr>
          <a:lstStyle/>
          <a:p>
            <a:endParaRPr lang="it-IT" sz="2400" dirty="0"/>
          </a:p>
          <a:p>
            <a:endParaRPr lang="it-IT" sz="2400" dirty="0"/>
          </a:p>
          <a:p>
            <a:endParaRPr lang="it-IT" sz="2400" dirty="0"/>
          </a:p>
          <a:p>
            <a:endParaRPr lang="it-IT" sz="2400" dirty="0"/>
          </a:p>
          <a:p>
            <a:endParaRPr lang="it-IT" sz="2400" dirty="0"/>
          </a:p>
          <a:p>
            <a:endParaRPr lang="it-IT" sz="2400" dirty="0"/>
          </a:p>
          <a:p>
            <a:endParaRPr lang="it-IT" sz="2400" dirty="0"/>
          </a:p>
          <a:p>
            <a:endParaRPr lang="it-IT" sz="1900" dirty="0"/>
          </a:p>
          <a:p>
            <a:endParaRPr lang="it-IT" sz="1900" dirty="0"/>
          </a:p>
          <a:p>
            <a:r>
              <a:rPr lang="it-IT" sz="1900" dirty="0"/>
              <a:t>30 persone rispondono di </a:t>
            </a:r>
            <a:r>
              <a:rPr lang="it-IT" sz="1900" dirty="0" smtClean="0"/>
              <a:t>SI’</a:t>
            </a:r>
            <a:endParaRPr lang="it-IT" sz="1900" dirty="0"/>
          </a:p>
          <a:p>
            <a:r>
              <a:rPr lang="it-IT" sz="1900" dirty="0"/>
              <a:t>Gli esercizi indicati come più difficili sono:</a:t>
            </a:r>
          </a:p>
          <a:p>
            <a:pPr marL="457200" lvl="1" indent="0">
              <a:buNone/>
            </a:pPr>
            <a:endParaRPr lang="it-IT" sz="2000" dirty="0"/>
          </a:p>
          <a:p>
            <a:pPr marL="457200" lvl="1" indent="0">
              <a:buNone/>
            </a:pPr>
            <a:r>
              <a:rPr lang="it-IT" sz="2000" dirty="0"/>
              <a:t> </a:t>
            </a:r>
          </a:p>
          <a:p>
            <a:endParaRPr lang="it-IT" sz="2400" dirty="0"/>
          </a:p>
          <a:p>
            <a:endParaRPr lang="it-IT" sz="2400" dirty="0"/>
          </a:p>
          <a:p>
            <a:endParaRPr lang="it-IT" sz="2400" dirty="0"/>
          </a:p>
          <a:p>
            <a:pPr marL="0" indent="0">
              <a:buNone/>
            </a:pPr>
            <a:endParaRPr lang="it-IT" sz="2400" dirty="0"/>
          </a:p>
          <a:p>
            <a:endParaRPr lang="it-IT" sz="2400" dirty="0"/>
          </a:p>
          <a:p>
            <a:endParaRPr lang="it-IT" sz="2400" dirty="0"/>
          </a:p>
          <a:p>
            <a:endParaRPr lang="it-IT" sz="2400" dirty="0"/>
          </a:p>
          <a:p>
            <a:endParaRPr lang="it-IT" sz="2400" dirty="0"/>
          </a:p>
          <a:p>
            <a:endParaRPr lang="it-IT" sz="2400" dirty="0"/>
          </a:p>
          <a:p>
            <a:endParaRPr lang="it-IT" sz="2400" dirty="0"/>
          </a:p>
          <a:p>
            <a:pPr marL="0" indent="0">
              <a:buNone/>
            </a:pPr>
            <a:endParaRPr lang="it-IT" sz="2400" dirty="0"/>
          </a:p>
          <a:p>
            <a:endParaRPr lang="it-IT" sz="2400" dirty="0"/>
          </a:p>
          <a:p>
            <a:endParaRPr lang="it-IT" sz="2400" dirty="0"/>
          </a:p>
          <a:p>
            <a:endParaRPr lang="it-IT" sz="2400" dirty="0"/>
          </a:p>
          <a:p>
            <a:endParaRPr lang="it-IT" sz="2400" dirty="0"/>
          </a:p>
          <a:p>
            <a:endParaRPr lang="it-IT" sz="2400" dirty="0"/>
          </a:p>
          <a:p>
            <a:endParaRPr lang="it-IT" sz="2400" dirty="0"/>
          </a:p>
        </p:txBody>
      </p:sp>
      <p:sp>
        <p:nvSpPr>
          <p:cNvPr id="6" name="Segnaposto contenuto 5">
            <a:extLst>
              <a:ext uri="{FF2B5EF4-FFF2-40B4-BE49-F238E27FC236}">
                <a16:creationId xmlns="" xmlns:a16="http://schemas.microsoft.com/office/drawing/2014/main" id="{C99873BB-67D4-4A9F-93A0-4BDC2C3AFD98}"/>
              </a:ext>
            </a:extLst>
          </p:cNvPr>
          <p:cNvSpPr>
            <a:spLocks noGrp="1"/>
          </p:cNvSpPr>
          <p:nvPr>
            <p:ph sz="half" idx="2"/>
          </p:nvPr>
        </p:nvSpPr>
        <p:spPr>
          <a:ln>
            <a:solidFill>
              <a:schemeClr val="tx1"/>
            </a:solidFill>
          </a:ln>
        </p:spPr>
        <p:txBody>
          <a:bodyPr>
            <a:normAutofit lnSpcReduction="10000"/>
          </a:bodyPr>
          <a:lstStyle/>
          <a:p>
            <a:endParaRPr lang="it-IT" sz="1800" dirty="0"/>
          </a:p>
          <a:p>
            <a:endParaRPr lang="it-IT" sz="1800" dirty="0"/>
          </a:p>
          <a:p>
            <a:endParaRPr lang="it-IT" sz="1800" dirty="0"/>
          </a:p>
          <a:p>
            <a:pPr marL="0" indent="0">
              <a:buNone/>
            </a:pPr>
            <a:r>
              <a:rPr lang="it-IT" sz="1800" b="1" i="1" dirty="0"/>
              <a:t>Spunti di riflessione</a:t>
            </a:r>
          </a:p>
          <a:p>
            <a:pPr algn="just"/>
            <a:r>
              <a:rPr lang="it-IT" sz="1800" b="1" i="1" dirty="0"/>
              <a:t> </a:t>
            </a:r>
            <a:r>
              <a:rPr lang="it-IT" sz="1800" i="1" dirty="0"/>
              <a:t>interessante notare che appare parimente difficile fare i conti con le proprie ombre e con le proprie qualità carismatiche!! L’ambivalenza, la sua accettazione pare un elemento di possibile imbarazzo</a:t>
            </a:r>
          </a:p>
          <a:p>
            <a:pPr algn="just"/>
            <a:r>
              <a:rPr lang="it-IT" sz="1800" i="1" dirty="0"/>
              <a:t>Potrà continuare ed intensificarsi il sostegno ai partecipanti al momento di affrontare questi esercizi</a:t>
            </a:r>
          </a:p>
          <a:p>
            <a:endParaRPr lang="it-IT" sz="1800" dirty="0"/>
          </a:p>
        </p:txBody>
      </p:sp>
      <p:graphicFrame>
        <p:nvGraphicFramePr>
          <p:cNvPr id="4" name="Tabella 4">
            <a:extLst>
              <a:ext uri="{FF2B5EF4-FFF2-40B4-BE49-F238E27FC236}">
                <a16:creationId xmlns="" xmlns:a16="http://schemas.microsoft.com/office/drawing/2014/main" id="{B9C24C45-8C8C-41E6-BD9A-92018C84C634}"/>
              </a:ext>
            </a:extLst>
          </p:cNvPr>
          <p:cNvGraphicFramePr>
            <a:graphicFrameLocks noGrp="1"/>
          </p:cNvGraphicFramePr>
          <p:nvPr>
            <p:extLst>
              <p:ext uri="{D42A27DB-BD31-4B8C-83A1-F6EECF244321}">
                <p14:modId xmlns="" xmlns:p14="http://schemas.microsoft.com/office/powerpoint/2010/main" val="3397223778"/>
              </p:ext>
            </p:extLst>
          </p:nvPr>
        </p:nvGraphicFramePr>
        <p:xfrm>
          <a:off x="1169256" y="2064249"/>
          <a:ext cx="3445934" cy="3739866"/>
        </p:xfrm>
        <a:graphic>
          <a:graphicData uri="http://schemas.openxmlformats.org/drawingml/2006/table">
            <a:tbl>
              <a:tblPr firstRow="1" bandRow="1">
                <a:tableStyleId>{5C22544A-7EE6-4342-B048-85BDC9FD1C3A}</a:tableStyleId>
              </a:tblPr>
              <a:tblGrid>
                <a:gridCol w="2643690">
                  <a:extLst>
                    <a:ext uri="{9D8B030D-6E8A-4147-A177-3AD203B41FA5}">
                      <a16:colId xmlns="" xmlns:a16="http://schemas.microsoft.com/office/drawing/2014/main" val="2720154420"/>
                    </a:ext>
                  </a:extLst>
                </a:gridCol>
                <a:gridCol w="802244">
                  <a:extLst>
                    <a:ext uri="{9D8B030D-6E8A-4147-A177-3AD203B41FA5}">
                      <a16:colId xmlns="" xmlns:a16="http://schemas.microsoft.com/office/drawing/2014/main" val="2193725371"/>
                    </a:ext>
                  </a:extLst>
                </a:gridCol>
              </a:tblGrid>
              <a:tr h="337127">
                <a:tc>
                  <a:txBody>
                    <a:bodyPr/>
                    <a:lstStyle/>
                    <a:p>
                      <a:pPr marL="0" indent="0">
                        <a:buFont typeface="Arial" panose="020B0604020202020204" pitchFamily="34" charset="0"/>
                        <a:buNone/>
                      </a:pPr>
                      <a:r>
                        <a:rPr lang="it-IT" sz="1400" b="0" dirty="0">
                          <a:solidFill>
                            <a:schemeClr val="tx1"/>
                          </a:solidFill>
                        </a:rPr>
                        <a:t>Tutti all’inizio</a:t>
                      </a:r>
                    </a:p>
                  </a:txBody>
                  <a:tcPr marL="100584" marR="100584" marT="41564" marB="41564">
                    <a:noFill/>
                  </a:tcPr>
                </a:tc>
                <a:tc>
                  <a:txBody>
                    <a:bodyPr/>
                    <a:lstStyle/>
                    <a:p>
                      <a:r>
                        <a:rPr lang="it-IT" sz="1400" b="0" dirty="0">
                          <a:solidFill>
                            <a:schemeClr val="tx1"/>
                          </a:solidFill>
                        </a:rPr>
                        <a:t>5</a:t>
                      </a:r>
                    </a:p>
                  </a:txBody>
                  <a:tcPr marL="100584" marR="100584" marT="41564" marB="41564">
                    <a:noFill/>
                  </a:tcPr>
                </a:tc>
                <a:extLst>
                  <a:ext uri="{0D108BD9-81ED-4DB2-BD59-A6C34878D82A}">
                    <a16:rowId xmlns="" xmlns:a16="http://schemas.microsoft.com/office/drawing/2014/main" val="919433691"/>
                  </a:ext>
                </a:extLst>
              </a:tr>
              <a:tr h="337127">
                <a:tc>
                  <a:txBody>
                    <a:bodyPr/>
                    <a:lstStyle/>
                    <a:p>
                      <a:r>
                        <a:rPr lang="it-IT" sz="1400" b="0" dirty="0">
                          <a:solidFill>
                            <a:schemeClr val="tx1"/>
                          </a:solidFill>
                        </a:rPr>
                        <a:t>Esercizio sull’ombra</a:t>
                      </a:r>
                    </a:p>
                  </a:txBody>
                  <a:tcPr marL="100584" marR="100584" marT="41564" marB="41564">
                    <a:noFill/>
                  </a:tcPr>
                </a:tc>
                <a:tc>
                  <a:txBody>
                    <a:bodyPr/>
                    <a:lstStyle/>
                    <a:p>
                      <a:r>
                        <a:rPr lang="it-IT" sz="1400" b="0" dirty="0">
                          <a:solidFill>
                            <a:schemeClr val="tx1"/>
                          </a:solidFill>
                        </a:rPr>
                        <a:t>5</a:t>
                      </a:r>
                    </a:p>
                  </a:txBody>
                  <a:tcPr marL="100584" marR="100584" marT="41564" marB="41564">
                    <a:noFill/>
                  </a:tcPr>
                </a:tc>
                <a:extLst>
                  <a:ext uri="{0D108BD9-81ED-4DB2-BD59-A6C34878D82A}">
                    <a16:rowId xmlns="" xmlns:a16="http://schemas.microsoft.com/office/drawing/2014/main" val="3558886896"/>
                  </a:ext>
                </a:extLst>
              </a:tr>
              <a:tr h="337127">
                <a:tc>
                  <a:txBody>
                    <a:bodyPr/>
                    <a:lstStyle/>
                    <a:p>
                      <a:r>
                        <a:rPr lang="it-IT" sz="1400" dirty="0"/>
                        <a:t>Ricerca qualità carismatiche</a:t>
                      </a:r>
                    </a:p>
                  </a:txBody>
                  <a:tcPr marL="100584" marR="100584" marT="41564" marB="41564">
                    <a:noFill/>
                  </a:tcPr>
                </a:tc>
                <a:tc>
                  <a:txBody>
                    <a:bodyPr/>
                    <a:lstStyle/>
                    <a:p>
                      <a:r>
                        <a:rPr lang="it-IT" sz="1400" dirty="0"/>
                        <a:t>4</a:t>
                      </a:r>
                    </a:p>
                  </a:txBody>
                  <a:tcPr marL="100584" marR="100584" marT="41564" marB="41564">
                    <a:noFill/>
                  </a:tcPr>
                </a:tc>
                <a:extLst>
                  <a:ext uri="{0D108BD9-81ED-4DB2-BD59-A6C34878D82A}">
                    <a16:rowId xmlns="" xmlns:a16="http://schemas.microsoft.com/office/drawing/2014/main" val="2860196772"/>
                  </a:ext>
                </a:extLst>
              </a:tr>
              <a:tr h="337127">
                <a:tc>
                  <a:txBody>
                    <a:bodyPr/>
                    <a:lstStyle/>
                    <a:p>
                      <a:r>
                        <a:rPr lang="it-IT" sz="1400" dirty="0"/>
                        <a:t>Lettera</a:t>
                      </a:r>
                    </a:p>
                  </a:txBody>
                  <a:tcPr marL="100584" marR="100584" marT="41564" marB="41564">
                    <a:noFill/>
                  </a:tcPr>
                </a:tc>
                <a:tc>
                  <a:txBody>
                    <a:bodyPr/>
                    <a:lstStyle/>
                    <a:p>
                      <a:r>
                        <a:rPr lang="it-IT" sz="1400" dirty="0"/>
                        <a:t>3</a:t>
                      </a:r>
                    </a:p>
                  </a:txBody>
                  <a:tcPr marL="100584" marR="100584" marT="41564" marB="41564">
                    <a:noFill/>
                  </a:tcPr>
                </a:tc>
                <a:extLst>
                  <a:ext uri="{0D108BD9-81ED-4DB2-BD59-A6C34878D82A}">
                    <a16:rowId xmlns="" xmlns:a16="http://schemas.microsoft.com/office/drawing/2014/main" val="964679438"/>
                  </a:ext>
                </a:extLst>
              </a:tr>
              <a:tr h="337127">
                <a:tc>
                  <a:txBody>
                    <a:bodyPr/>
                    <a:lstStyle/>
                    <a:p>
                      <a:r>
                        <a:rPr lang="it-IT" sz="1400" dirty="0"/>
                        <a:t>Difficoltà ad amare</a:t>
                      </a:r>
                    </a:p>
                  </a:txBody>
                  <a:tcPr marL="100584" marR="100584" marT="41564" marB="41564">
                    <a:noFill/>
                  </a:tcPr>
                </a:tc>
                <a:tc>
                  <a:txBody>
                    <a:bodyPr/>
                    <a:lstStyle/>
                    <a:p>
                      <a:r>
                        <a:rPr lang="it-IT" sz="1400" dirty="0"/>
                        <a:t>3</a:t>
                      </a:r>
                    </a:p>
                  </a:txBody>
                  <a:tcPr marL="100584" marR="100584" marT="41564" marB="41564">
                    <a:noFill/>
                  </a:tcPr>
                </a:tc>
                <a:extLst>
                  <a:ext uri="{0D108BD9-81ED-4DB2-BD59-A6C34878D82A}">
                    <a16:rowId xmlns="" xmlns:a16="http://schemas.microsoft.com/office/drawing/2014/main" val="1201480320"/>
                  </a:ext>
                </a:extLst>
              </a:tr>
              <a:tr h="337127">
                <a:tc>
                  <a:txBody>
                    <a:bodyPr/>
                    <a:lstStyle/>
                    <a:p>
                      <a:r>
                        <a:rPr lang="it-IT" sz="1400" dirty="0"/>
                        <a:t>Ingiunzioni</a:t>
                      </a:r>
                    </a:p>
                  </a:txBody>
                  <a:tcPr marL="100584" marR="100584" marT="41564" marB="41564">
                    <a:noFill/>
                  </a:tcPr>
                </a:tc>
                <a:tc>
                  <a:txBody>
                    <a:bodyPr/>
                    <a:lstStyle/>
                    <a:p>
                      <a:r>
                        <a:rPr lang="it-IT" sz="1400" dirty="0"/>
                        <a:t>3</a:t>
                      </a:r>
                    </a:p>
                  </a:txBody>
                  <a:tcPr marL="100584" marR="100584" marT="41564" marB="41564">
                    <a:noFill/>
                  </a:tcPr>
                </a:tc>
                <a:extLst>
                  <a:ext uri="{0D108BD9-81ED-4DB2-BD59-A6C34878D82A}">
                    <a16:rowId xmlns="" xmlns:a16="http://schemas.microsoft.com/office/drawing/2014/main" val="2952806054"/>
                  </a:ext>
                </a:extLst>
              </a:tr>
              <a:tr h="337127">
                <a:tc>
                  <a:txBody>
                    <a:bodyPr/>
                    <a:lstStyle/>
                    <a:p>
                      <a:r>
                        <a:rPr lang="it-IT" sz="1400" dirty="0"/>
                        <a:t>Caratteri negativi genitori</a:t>
                      </a:r>
                    </a:p>
                  </a:txBody>
                  <a:tcPr marL="100584" marR="100584" marT="41564" marB="41564">
                    <a:noFill/>
                  </a:tcPr>
                </a:tc>
                <a:tc>
                  <a:txBody>
                    <a:bodyPr/>
                    <a:lstStyle/>
                    <a:p>
                      <a:r>
                        <a:rPr lang="it-IT" sz="1400" dirty="0"/>
                        <a:t>2</a:t>
                      </a:r>
                    </a:p>
                  </a:txBody>
                  <a:tcPr marL="100584" marR="100584" marT="41564" marB="41564">
                    <a:noFill/>
                  </a:tcPr>
                </a:tc>
                <a:extLst>
                  <a:ext uri="{0D108BD9-81ED-4DB2-BD59-A6C34878D82A}">
                    <a16:rowId xmlns="" xmlns:a16="http://schemas.microsoft.com/office/drawing/2014/main" val="26351067"/>
                  </a:ext>
                </a:extLst>
              </a:tr>
              <a:tr h="368596">
                <a:tc>
                  <a:txBody>
                    <a:bodyPr/>
                    <a:lstStyle/>
                    <a:p>
                      <a:r>
                        <a:rPr lang="it-IT" sz="1400" dirty="0"/>
                        <a:t>Paure</a:t>
                      </a:r>
                    </a:p>
                  </a:txBody>
                  <a:tcPr marL="100584" marR="100584" marT="41564" marB="41564">
                    <a:noFill/>
                  </a:tcPr>
                </a:tc>
                <a:tc>
                  <a:txBody>
                    <a:bodyPr/>
                    <a:lstStyle/>
                    <a:p>
                      <a:r>
                        <a:rPr lang="it-IT" sz="1400" dirty="0"/>
                        <a:t>1</a:t>
                      </a:r>
                    </a:p>
                  </a:txBody>
                  <a:tcPr marL="100584" marR="100584" marT="41564" marB="41564">
                    <a:noFill/>
                  </a:tcPr>
                </a:tc>
                <a:extLst>
                  <a:ext uri="{0D108BD9-81ED-4DB2-BD59-A6C34878D82A}">
                    <a16:rowId xmlns="" xmlns:a16="http://schemas.microsoft.com/office/drawing/2014/main" val="3645309575"/>
                  </a:ext>
                </a:extLst>
              </a:tr>
              <a:tr h="337127">
                <a:tc>
                  <a:txBody>
                    <a:bodyPr/>
                    <a:lstStyle/>
                    <a:p>
                      <a:r>
                        <a:rPr lang="it-IT" sz="1400" dirty="0"/>
                        <a:t>Rapporto con autorità</a:t>
                      </a:r>
                    </a:p>
                  </a:txBody>
                  <a:tcPr marL="100584" marR="100584" marT="41564" marB="41564">
                    <a:noFill/>
                  </a:tcPr>
                </a:tc>
                <a:tc>
                  <a:txBody>
                    <a:bodyPr/>
                    <a:lstStyle/>
                    <a:p>
                      <a:r>
                        <a:rPr lang="it-IT" sz="1400" dirty="0"/>
                        <a:t>1</a:t>
                      </a:r>
                    </a:p>
                  </a:txBody>
                  <a:tcPr marL="100584" marR="100584" marT="41564" marB="41564">
                    <a:noFill/>
                  </a:tcPr>
                </a:tc>
                <a:extLst>
                  <a:ext uri="{0D108BD9-81ED-4DB2-BD59-A6C34878D82A}">
                    <a16:rowId xmlns="" xmlns:a16="http://schemas.microsoft.com/office/drawing/2014/main" val="69418431"/>
                  </a:ext>
                </a:extLst>
              </a:tr>
              <a:tr h="337127">
                <a:tc>
                  <a:txBody>
                    <a:bodyPr/>
                    <a:lstStyle/>
                    <a:p>
                      <a:r>
                        <a:rPr lang="it-IT" sz="1400" dirty="0"/>
                        <a:t>Letture meditative</a:t>
                      </a:r>
                    </a:p>
                  </a:txBody>
                  <a:tcPr marL="100584" marR="100584" marT="41564" marB="41564">
                    <a:noFill/>
                  </a:tcPr>
                </a:tc>
                <a:tc>
                  <a:txBody>
                    <a:bodyPr/>
                    <a:lstStyle/>
                    <a:p>
                      <a:r>
                        <a:rPr lang="it-IT" sz="1400" dirty="0"/>
                        <a:t>1</a:t>
                      </a:r>
                    </a:p>
                  </a:txBody>
                  <a:tcPr marL="100584" marR="100584" marT="41564" marB="41564">
                    <a:noFill/>
                  </a:tcPr>
                </a:tc>
                <a:extLst>
                  <a:ext uri="{0D108BD9-81ED-4DB2-BD59-A6C34878D82A}">
                    <a16:rowId xmlns="" xmlns:a16="http://schemas.microsoft.com/office/drawing/2014/main" val="676786997"/>
                  </a:ext>
                </a:extLst>
              </a:tr>
              <a:tr h="337127">
                <a:tc>
                  <a:txBody>
                    <a:bodyPr/>
                    <a:lstStyle/>
                    <a:p>
                      <a:r>
                        <a:rPr lang="it-IT" sz="1400" dirty="0"/>
                        <a:t>Un episodio che mi ha colpito</a:t>
                      </a:r>
                    </a:p>
                  </a:txBody>
                  <a:tcPr marL="100584" marR="100584" marT="41564" marB="41564">
                    <a:noFill/>
                  </a:tcPr>
                </a:tc>
                <a:tc>
                  <a:txBody>
                    <a:bodyPr/>
                    <a:lstStyle/>
                    <a:p>
                      <a:r>
                        <a:rPr lang="it-IT" sz="1400" dirty="0"/>
                        <a:t>1</a:t>
                      </a:r>
                    </a:p>
                  </a:txBody>
                  <a:tcPr marL="100584" marR="100584" marT="41564" marB="41564">
                    <a:noFill/>
                  </a:tcPr>
                </a:tc>
                <a:extLst>
                  <a:ext uri="{0D108BD9-81ED-4DB2-BD59-A6C34878D82A}">
                    <a16:rowId xmlns="" xmlns:a16="http://schemas.microsoft.com/office/drawing/2014/main" val="2927694317"/>
                  </a:ext>
                </a:extLst>
              </a:tr>
            </a:tbl>
          </a:graphicData>
        </a:graphic>
      </p:graphicFrame>
      <p:sp>
        <p:nvSpPr>
          <p:cNvPr id="7" name="Segnaposto numero diapositiva 6">
            <a:extLst>
              <a:ext uri="{FF2B5EF4-FFF2-40B4-BE49-F238E27FC236}">
                <a16:creationId xmlns="" xmlns:a16="http://schemas.microsoft.com/office/drawing/2014/main" id="{8B2E4E1B-9FC8-4F78-A940-DECE26649DA8}"/>
              </a:ext>
            </a:extLst>
          </p:cNvPr>
          <p:cNvSpPr>
            <a:spLocks noGrp="1"/>
          </p:cNvSpPr>
          <p:nvPr>
            <p:ph type="sldNum" sz="quarter" idx="12"/>
          </p:nvPr>
        </p:nvSpPr>
        <p:spPr/>
        <p:txBody>
          <a:bodyPr/>
          <a:lstStyle/>
          <a:p>
            <a:fld id="{48F63A3B-78C7-47BE-AE5E-E10140E04643}" type="slidenum">
              <a:rPr lang="en-US" smtClean="0"/>
              <a:pPr/>
              <a:t>18</a:t>
            </a:fld>
            <a:endParaRPr lang="en-US" dirty="0"/>
          </a:p>
        </p:txBody>
      </p:sp>
      <p:pic>
        <p:nvPicPr>
          <p:cNvPr id="8" name="Immagine 7" descr="logo DP.JPG"/>
          <p:cNvPicPr>
            <a:picLocks noChangeAspect="1"/>
          </p:cNvPicPr>
          <p:nvPr/>
        </p:nvPicPr>
        <p:blipFill>
          <a:blip r:embed="rId2" cstate="print"/>
          <a:stretch>
            <a:fillRect/>
          </a:stretch>
        </p:blipFill>
        <p:spPr>
          <a:xfrm>
            <a:off x="55420" y="41565"/>
            <a:ext cx="702955" cy="702955"/>
          </a:xfrm>
          <a:prstGeom prst="ellipse">
            <a:avLst/>
          </a:prstGeom>
          <a:ln>
            <a:no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6624441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0625C8D-B0A4-4022-9053-21610EF5CBFE}"/>
              </a:ext>
            </a:extLst>
          </p:cNvPr>
          <p:cNvSpPr>
            <a:spLocks noGrp="1"/>
          </p:cNvSpPr>
          <p:nvPr>
            <p:ph type="title"/>
          </p:nvPr>
        </p:nvSpPr>
        <p:spPr>
          <a:xfrm>
            <a:off x="838200" y="365126"/>
            <a:ext cx="10515600" cy="689952"/>
          </a:xfrm>
        </p:spPr>
        <p:txBody>
          <a:bodyPr>
            <a:normAutofit/>
          </a:bodyPr>
          <a:lstStyle/>
          <a:p>
            <a:pPr algn="r"/>
            <a:r>
              <a:rPr lang="it-IT" sz="2800" dirty="0">
                <a:solidFill>
                  <a:schemeClr val="accent1"/>
                </a:solidFill>
              </a:rPr>
              <a:t>Puoi sinteticamente esprimere il perché di questa difficoltà?</a:t>
            </a:r>
          </a:p>
        </p:txBody>
      </p:sp>
      <p:sp>
        <p:nvSpPr>
          <p:cNvPr id="3" name="Segnaposto contenuto 2">
            <a:extLst>
              <a:ext uri="{FF2B5EF4-FFF2-40B4-BE49-F238E27FC236}">
                <a16:creationId xmlns="" xmlns:a16="http://schemas.microsoft.com/office/drawing/2014/main" id="{DEB7A381-9BCA-4AC0-B8E5-727CEC96F925}"/>
              </a:ext>
            </a:extLst>
          </p:cNvPr>
          <p:cNvSpPr>
            <a:spLocks noGrp="1"/>
          </p:cNvSpPr>
          <p:nvPr>
            <p:ph idx="1"/>
          </p:nvPr>
        </p:nvSpPr>
        <p:spPr>
          <a:ln>
            <a:solidFill>
              <a:schemeClr val="tx1"/>
            </a:solidFill>
          </a:ln>
        </p:spPr>
        <p:txBody>
          <a:bodyPr>
            <a:normAutofit/>
          </a:bodyPr>
          <a:lstStyle/>
          <a:p>
            <a:endParaRPr lang="it-IT" sz="2000" dirty="0"/>
          </a:p>
          <a:p>
            <a:r>
              <a:rPr lang="it-IT" sz="2400" dirty="0"/>
              <a:t>Le risposte lette nel loro insieme fanno riferimento ad alcune difficoltà generali:</a:t>
            </a:r>
          </a:p>
          <a:p>
            <a:pPr lvl="1"/>
            <a:r>
              <a:rPr lang="it-IT" sz="1800" dirty="0"/>
              <a:t>Innanzitutto la difficoltà a contattare le proprie emozioni, ad immergersi nel proprio passato, nella propria infanzia per recuperare il contatto con il vissuto emotivo</a:t>
            </a:r>
          </a:p>
          <a:p>
            <a:pPr lvl="1"/>
            <a:r>
              <a:rPr lang="it-IT" sz="1800" dirty="0"/>
              <a:t>la difficoltà spesso nasce dal dolore collegato con il vissuto dell’infanzia</a:t>
            </a:r>
          </a:p>
          <a:p>
            <a:pPr lvl="1"/>
            <a:r>
              <a:rPr lang="it-IT" sz="1800" dirty="0"/>
              <a:t>anche risulta difficile affrontare sentimenti di vergogna, mortificazione che derivano dal contattare parti di sé negative</a:t>
            </a:r>
          </a:p>
          <a:p>
            <a:pPr lvl="1"/>
            <a:r>
              <a:rPr lang="it-IT" sz="1800" dirty="0"/>
              <a:t>oltre che la ferita al proprio narciso, all’immagine di sé che si vorrebbero mantenere e che l’esercizio mette in crisi </a:t>
            </a:r>
          </a:p>
          <a:p>
            <a:pPr lvl="1"/>
            <a:r>
              <a:rPr lang="it-IT" sz="1800" dirty="0"/>
              <a:t>viene fatto riferimento anche al sentimento dell’invidia </a:t>
            </a:r>
          </a:p>
          <a:p>
            <a:pPr lvl="1"/>
            <a:r>
              <a:rPr lang="it-IT" sz="1800" dirty="0"/>
              <a:t>anche viene nominata  la difficoltà ad amare ed amarsi, a riconoscersi qualità spirituali </a:t>
            </a:r>
          </a:p>
          <a:p>
            <a:pPr marL="0" indent="0">
              <a:buNone/>
            </a:pPr>
            <a:r>
              <a:rPr lang="it-IT" sz="2400" dirty="0"/>
              <a:t>	</a:t>
            </a:r>
          </a:p>
          <a:p>
            <a:endParaRPr lang="it-IT" sz="2000" dirty="0"/>
          </a:p>
        </p:txBody>
      </p:sp>
      <p:sp>
        <p:nvSpPr>
          <p:cNvPr id="4" name="Segnaposto numero diapositiva 3">
            <a:extLst>
              <a:ext uri="{FF2B5EF4-FFF2-40B4-BE49-F238E27FC236}">
                <a16:creationId xmlns="" xmlns:a16="http://schemas.microsoft.com/office/drawing/2014/main" id="{F550941D-CC58-488D-ABF5-CC781F345802}"/>
              </a:ext>
            </a:extLst>
          </p:cNvPr>
          <p:cNvSpPr>
            <a:spLocks noGrp="1"/>
          </p:cNvSpPr>
          <p:nvPr>
            <p:ph type="sldNum" sz="quarter" idx="12"/>
          </p:nvPr>
        </p:nvSpPr>
        <p:spPr/>
        <p:txBody>
          <a:bodyPr/>
          <a:lstStyle/>
          <a:p>
            <a:fld id="{48F63A3B-78C7-47BE-AE5E-E10140E04643}" type="slidenum">
              <a:rPr lang="en-US" smtClean="0"/>
              <a:pPr/>
              <a:t>19</a:t>
            </a:fld>
            <a:endParaRPr lang="en-US" dirty="0"/>
          </a:p>
        </p:txBody>
      </p:sp>
      <p:pic>
        <p:nvPicPr>
          <p:cNvPr id="5" name="Immagine 4" descr="logo DP.JPG"/>
          <p:cNvPicPr>
            <a:picLocks noChangeAspect="1"/>
          </p:cNvPicPr>
          <p:nvPr/>
        </p:nvPicPr>
        <p:blipFill>
          <a:blip r:embed="rId2" cstate="print"/>
          <a:stretch>
            <a:fillRect/>
          </a:stretch>
        </p:blipFill>
        <p:spPr>
          <a:xfrm>
            <a:off x="55420" y="41565"/>
            <a:ext cx="702955" cy="702955"/>
          </a:xfrm>
          <a:prstGeom prst="ellipse">
            <a:avLst/>
          </a:prstGeom>
          <a:ln>
            <a:no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935669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E7C3268-F11F-4BAB-A9E0-D6C22BB5A2B9}"/>
              </a:ext>
            </a:extLst>
          </p:cNvPr>
          <p:cNvSpPr>
            <a:spLocks noGrp="1"/>
          </p:cNvSpPr>
          <p:nvPr>
            <p:ph type="title"/>
          </p:nvPr>
        </p:nvSpPr>
        <p:spPr>
          <a:xfrm>
            <a:off x="1136428" y="627564"/>
            <a:ext cx="7474172" cy="1325563"/>
          </a:xfrm>
        </p:spPr>
        <p:txBody>
          <a:bodyPr>
            <a:normAutofit/>
          </a:bodyPr>
          <a:lstStyle/>
          <a:p>
            <a:r>
              <a:rPr lang="it-IT" dirty="0"/>
              <a:t>Premessa</a:t>
            </a:r>
          </a:p>
        </p:txBody>
      </p:sp>
      <p:sp>
        <p:nvSpPr>
          <p:cNvPr id="3" name="Segnaposto contenuto 2">
            <a:extLst>
              <a:ext uri="{FF2B5EF4-FFF2-40B4-BE49-F238E27FC236}">
                <a16:creationId xmlns="" xmlns:a16="http://schemas.microsoft.com/office/drawing/2014/main" id="{B16E1C04-A696-4081-9224-B2901CF1AF81}"/>
              </a:ext>
            </a:extLst>
          </p:cNvPr>
          <p:cNvSpPr>
            <a:spLocks noGrp="1"/>
          </p:cNvSpPr>
          <p:nvPr>
            <p:ph idx="1"/>
          </p:nvPr>
        </p:nvSpPr>
        <p:spPr>
          <a:xfrm>
            <a:off x="1136429" y="2278173"/>
            <a:ext cx="6467867" cy="3450613"/>
          </a:xfrm>
        </p:spPr>
        <p:txBody>
          <a:bodyPr anchor="ctr">
            <a:normAutofit/>
          </a:bodyPr>
          <a:lstStyle/>
          <a:p>
            <a:r>
              <a:rPr lang="it-IT" sz="1500" dirty="0"/>
              <a:t>I gruppi culturali «Attraversamenti» e «Darsi Salute» hanno inteso contribuire al movimento </a:t>
            </a:r>
            <a:r>
              <a:rPr lang="it-IT" sz="1500" dirty="0" smtClean="0"/>
              <a:t>Darsi Pace </a:t>
            </a:r>
            <a:r>
              <a:rPr lang="it-IT" sz="1500" dirty="0"/>
              <a:t>indagando l’esperienza concreta che i partecipanti vivono in termini di contributo del lavoro dei Gruppi al loro stato percepito di salute fisica, psicologica, spirituale</a:t>
            </a:r>
          </a:p>
          <a:p>
            <a:r>
              <a:rPr lang="it-IT" sz="1500" dirty="0"/>
              <a:t>Abbiamo coinvolto gli iscritti agli </a:t>
            </a:r>
            <a:r>
              <a:rPr lang="it-IT" sz="1500" dirty="0" smtClean="0"/>
              <a:t>Approfondimenti</a:t>
            </a:r>
            <a:r>
              <a:rPr lang="it-IT" sz="1500" dirty="0"/>
              <a:t> </a:t>
            </a:r>
            <a:r>
              <a:rPr lang="it-IT" sz="1500" dirty="0" smtClean="0"/>
              <a:t>(203 persone), </a:t>
            </a:r>
            <a:r>
              <a:rPr lang="it-IT" sz="1500" dirty="0"/>
              <a:t>in quanto più esperti e consapevoli</a:t>
            </a:r>
          </a:p>
          <a:p>
            <a:r>
              <a:rPr lang="it-IT" sz="1500" dirty="0"/>
              <a:t>Ci hanno risposto in 72 e li ringraziamo di cuore per la generosità con la quale hanno contribuito a questa iniziativa</a:t>
            </a:r>
          </a:p>
          <a:p>
            <a:r>
              <a:rPr lang="it-IT" sz="1500" dirty="0"/>
              <a:t>La sintesi che segue non può rendere conto (proprio in quanto sintesi) di tutta la ricchezza di esperienze, sentimenti, speranze, </a:t>
            </a:r>
            <a:r>
              <a:rPr lang="it-IT" sz="1500" dirty="0" err="1"/>
              <a:t>volontà…</a:t>
            </a:r>
            <a:r>
              <a:rPr lang="it-IT" sz="1500" dirty="0"/>
              <a:t> che avete messo nelle vostre risposte, ma speriamo possa cogliere con garbo e rispetto le vostre testimonianze. Con gratitudine vi rimandiamo quanto ci avete </a:t>
            </a:r>
            <a:r>
              <a:rPr lang="it-IT" sz="1500" dirty="0" smtClean="0"/>
              <a:t>affidato.</a:t>
            </a:r>
            <a:endParaRPr lang="it-IT" sz="1500" dirty="0"/>
          </a:p>
        </p:txBody>
      </p:sp>
      <p:sp>
        <p:nvSpPr>
          <p:cNvPr id="10" name="Rectangle 9">
            <a:extLst>
              <a:ext uri="{FF2B5EF4-FFF2-40B4-BE49-F238E27FC236}">
                <a16:creationId xmlns="" xmlns:a16="http://schemas.microsoft.com/office/drawing/2014/main" id="{59A309A7-1751-4ABE-A3C1-EEC40366AD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88880" y="0"/>
            <a:ext cx="2103120" cy="6858000"/>
          </a:xfrm>
          <a:prstGeom prst="rect">
            <a:avLst/>
          </a:prstGeom>
          <a:solidFill>
            <a:srgbClr val="6F5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967D8EB6-EAE1-4F9C-B398-83321E287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15400" y="2358913"/>
            <a:ext cx="2140172" cy="2140172"/>
          </a:xfrm>
          <a:prstGeom prst="ellipse">
            <a:avLst/>
          </a:prstGeom>
          <a:solidFill>
            <a:srgbClr val="FFFFFF"/>
          </a:solidFill>
          <a:ln w="22225">
            <a:solidFill>
              <a:srgbClr val="E54D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a:extLst>
              <a:ext uri="{FF2B5EF4-FFF2-40B4-BE49-F238E27FC236}">
                <a16:creationId xmlns="" xmlns:a16="http://schemas.microsoft.com/office/drawing/2014/main" id="{3B602C60-0140-408A-9740-7A3AE60EB767}"/>
              </a:ext>
            </a:extLst>
          </p:cNvPr>
          <p:cNvPicPr>
            <a:picLocks noChangeAspect="1"/>
          </p:cNvPicPr>
          <p:nvPr/>
        </p:nvPicPr>
        <p:blipFill rotWithShape="1">
          <a:blip r:embed="rId2">
            <a:alphaModFix/>
          </a:blip>
          <a:srcRect l="22797" r="21113"/>
          <a:stretch/>
        </p:blipFill>
        <p:spPr>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4" name="Segnaposto numero diapositiva 3">
            <a:extLst>
              <a:ext uri="{FF2B5EF4-FFF2-40B4-BE49-F238E27FC236}">
                <a16:creationId xmlns="" xmlns:a16="http://schemas.microsoft.com/office/drawing/2014/main" id="{CC0F7AF1-947D-4776-86C5-8BD1B42FB9BB}"/>
              </a:ext>
            </a:extLst>
          </p:cNvPr>
          <p:cNvSpPr>
            <a:spLocks noGrp="1"/>
          </p:cNvSpPr>
          <p:nvPr>
            <p:ph type="sldNum" sz="quarter" idx="12"/>
          </p:nvPr>
        </p:nvSpPr>
        <p:spPr>
          <a:xfrm>
            <a:off x="10341428" y="6356350"/>
            <a:ext cx="1012371" cy="365125"/>
          </a:xfrm>
        </p:spPr>
        <p:txBody>
          <a:bodyPr>
            <a:normAutofit/>
          </a:bodyPr>
          <a:lstStyle/>
          <a:p>
            <a:pPr>
              <a:spcAft>
                <a:spcPts val="600"/>
              </a:spcAft>
            </a:pPr>
            <a:fld id="{48F63A3B-78C7-47BE-AE5E-E10140E04643}" type="slidenum">
              <a:rPr lang="en-US">
                <a:solidFill>
                  <a:srgbClr val="FFFFFF"/>
                </a:solidFill>
              </a:rPr>
              <a:pPr>
                <a:spcAft>
                  <a:spcPts val="600"/>
                </a:spcAft>
              </a:pPr>
              <a:t>2</a:t>
            </a:fld>
            <a:endParaRPr lang="en-US">
              <a:solidFill>
                <a:srgbClr val="FFFFFF"/>
              </a:solidFill>
            </a:endParaRPr>
          </a:p>
        </p:txBody>
      </p:sp>
      <p:pic>
        <p:nvPicPr>
          <p:cNvPr id="8" name="Immagine 7" descr="attraversamenti.jpg"/>
          <p:cNvPicPr>
            <a:picLocks noChangeAspect="1"/>
          </p:cNvPicPr>
          <p:nvPr/>
        </p:nvPicPr>
        <p:blipFill>
          <a:blip r:embed="rId3" cstate="print"/>
          <a:stretch>
            <a:fillRect/>
          </a:stretch>
        </p:blipFill>
        <p:spPr>
          <a:xfrm>
            <a:off x="4920539" y="734289"/>
            <a:ext cx="1052945" cy="1052945"/>
          </a:xfrm>
          <a:prstGeom prst="rect">
            <a:avLst/>
          </a:prstGeom>
        </p:spPr>
      </p:pic>
      <p:pic>
        <p:nvPicPr>
          <p:cNvPr id="9" name="Immagine 8" descr="LOGO_Darsi-Salute-300x300.jpg"/>
          <p:cNvPicPr>
            <a:picLocks noChangeAspect="1"/>
          </p:cNvPicPr>
          <p:nvPr/>
        </p:nvPicPr>
        <p:blipFill>
          <a:blip r:embed="rId4" cstate="print"/>
          <a:stretch>
            <a:fillRect/>
          </a:stretch>
        </p:blipFill>
        <p:spPr>
          <a:xfrm>
            <a:off x="6492761" y="734289"/>
            <a:ext cx="1052947" cy="1052947"/>
          </a:xfrm>
          <a:prstGeom prst="rect">
            <a:avLst/>
          </a:prstGeom>
        </p:spPr>
      </p:pic>
      <p:pic>
        <p:nvPicPr>
          <p:cNvPr id="11" name="Immagine 10" descr="logo DP.JPG"/>
          <p:cNvPicPr>
            <a:picLocks noChangeAspect="1"/>
          </p:cNvPicPr>
          <p:nvPr/>
        </p:nvPicPr>
        <p:blipFill>
          <a:blip r:embed="rId5" cstate="print"/>
          <a:stretch>
            <a:fillRect/>
          </a:stretch>
        </p:blipFill>
        <p:spPr>
          <a:xfrm>
            <a:off x="55420" y="41565"/>
            <a:ext cx="702955" cy="702955"/>
          </a:xfrm>
          <a:prstGeom prst="ellipse">
            <a:avLst/>
          </a:prstGeom>
          <a:ln>
            <a:no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2955130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98318BA-0E8E-4DF5-94FA-DB2F67107353}"/>
              </a:ext>
            </a:extLst>
          </p:cNvPr>
          <p:cNvSpPr>
            <a:spLocks noGrp="1"/>
          </p:cNvSpPr>
          <p:nvPr>
            <p:ph type="title"/>
          </p:nvPr>
        </p:nvSpPr>
        <p:spPr>
          <a:xfrm>
            <a:off x="838200" y="365125"/>
            <a:ext cx="10515600" cy="657763"/>
          </a:xfrm>
        </p:spPr>
        <p:txBody>
          <a:bodyPr>
            <a:normAutofit fontScale="90000"/>
          </a:bodyPr>
          <a:lstStyle/>
          <a:p>
            <a:pPr algn="r"/>
            <a:r>
              <a:rPr lang="it-IT" sz="2800" dirty="0">
                <a:solidFill>
                  <a:schemeClr val="accent1"/>
                </a:solidFill>
              </a:rPr>
              <a:t>Se non hai avuto benefici pratici per la salute, con quali motivazioni continui a praticare i Gruppi?</a:t>
            </a:r>
          </a:p>
        </p:txBody>
      </p:sp>
      <p:sp>
        <p:nvSpPr>
          <p:cNvPr id="3" name="Segnaposto contenuto 2">
            <a:extLst>
              <a:ext uri="{FF2B5EF4-FFF2-40B4-BE49-F238E27FC236}">
                <a16:creationId xmlns="" xmlns:a16="http://schemas.microsoft.com/office/drawing/2014/main" id="{4B67610B-F05E-40B7-BD01-240695B009B0}"/>
              </a:ext>
            </a:extLst>
          </p:cNvPr>
          <p:cNvSpPr>
            <a:spLocks noGrp="1"/>
          </p:cNvSpPr>
          <p:nvPr>
            <p:ph idx="1"/>
          </p:nvPr>
        </p:nvSpPr>
        <p:spPr>
          <a:xfrm>
            <a:off x="838200" y="1255363"/>
            <a:ext cx="10515600" cy="4921600"/>
          </a:xfrm>
          <a:ln>
            <a:solidFill>
              <a:schemeClr val="tx1"/>
            </a:solidFill>
          </a:ln>
        </p:spPr>
        <p:txBody>
          <a:bodyPr/>
          <a:lstStyle/>
          <a:p>
            <a:endParaRPr lang="it-IT" dirty="0"/>
          </a:p>
          <a:p>
            <a:pPr marL="0" indent="0">
              <a:buNone/>
            </a:pPr>
            <a:r>
              <a:rPr lang="it-IT" sz="2000" dirty="0"/>
              <a:t>Anche rispondendo a questa domanda i più confermano in realtà di avere ricevuto benefici (25%)</a:t>
            </a:r>
          </a:p>
          <a:p>
            <a:r>
              <a:rPr lang="it-IT" sz="2000" dirty="0"/>
              <a:t>9 rispondono che il percorso è interessante e significativo al di là del contributo allo stato di salute la salute</a:t>
            </a:r>
          </a:p>
          <a:p>
            <a:r>
              <a:rPr lang="it-IT" sz="2000" dirty="0"/>
              <a:t>5 sono motivati dagli incontri con persone con le quali condividere comuni interessi</a:t>
            </a:r>
          </a:p>
          <a:p>
            <a:r>
              <a:rPr lang="it-IT" sz="2000" dirty="0"/>
              <a:t>5 sperano in benefici futuri</a:t>
            </a:r>
          </a:p>
          <a:p>
            <a:r>
              <a:rPr lang="it-IT" sz="2000" dirty="0"/>
              <a:t>Solo 1 afferma che non sa se continuerà il lavoro dopo la conclusione dei 7 anni </a:t>
            </a:r>
          </a:p>
        </p:txBody>
      </p:sp>
      <p:sp>
        <p:nvSpPr>
          <p:cNvPr id="4" name="Segnaposto numero diapositiva 3">
            <a:extLst>
              <a:ext uri="{FF2B5EF4-FFF2-40B4-BE49-F238E27FC236}">
                <a16:creationId xmlns="" xmlns:a16="http://schemas.microsoft.com/office/drawing/2014/main" id="{4054CAAE-B2EA-4FCF-8326-AB9B5E8EE340}"/>
              </a:ext>
            </a:extLst>
          </p:cNvPr>
          <p:cNvSpPr>
            <a:spLocks noGrp="1"/>
          </p:cNvSpPr>
          <p:nvPr>
            <p:ph type="sldNum" sz="quarter" idx="12"/>
          </p:nvPr>
        </p:nvSpPr>
        <p:spPr/>
        <p:txBody>
          <a:bodyPr/>
          <a:lstStyle/>
          <a:p>
            <a:fld id="{48F63A3B-78C7-47BE-AE5E-E10140E04643}" type="slidenum">
              <a:rPr lang="en-US" smtClean="0"/>
              <a:pPr/>
              <a:t>20</a:t>
            </a:fld>
            <a:endParaRPr lang="en-US" dirty="0"/>
          </a:p>
        </p:txBody>
      </p:sp>
      <p:pic>
        <p:nvPicPr>
          <p:cNvPr id="5" name="Immagine 4" descr="logo DP.JPG"/>
          <p:cNvPicPr>
            <a:picLocks noChangeAspect="1"/>
          </p:cNvPicPr>
          <p:nvPr/>
        </p:nvPicPr>
        <p:blipFill>
          <a:blip r:embed="rId2" cstate="print"/>
          <a:stretch>
            <a:fillRect/>
          </a:stretch>
        </p:blipFill>
        <p:spPr>
          <a:xfrm>
            <a:off x="55420" y="41565"/>
            <a:ext cx="702955" cy="702955"/>
          </a:xfrm>
          <a:prstGeom prst="ellipse">
            <a:avLst/>
          </a:prstGeom>
          <a:ln>
            <a:no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25203737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5ED231F-90A4-4892-A948-6A8D8F6F62B6}"/>
              </a:ext>
            </a:extLst>
          </p:cNvPr>
          <p:cNvSpPr>
            <a:spLocks noGrp="1"/>
          </p:cNvSpPr>
          <p:nvPr>
            <p:ph type="title"/>
          </p:nvPr>
        </p:nvSpPr>
        <p:spPr/>
        <p:txBody>
          <a:bodyPr>
            <a:normAutofit/>
          </a:bodyPr>
          <a:lstStyle/>
          <a:p>
            <a:pPr algn="r"/>
            <a:r>
              <a:rPr lang="it-IT" sz="2400" dirty="0">
                <a:solidFill>
                  <a:schemeClr val="accent1"/>
                </a:solidFill>
              </a:rPr>
              <a:t>Rispetto agli anni in cui non praticavi il lavoro interiore, ti sembra che ci siano stati dei cambiamenti nel tuo modo di rapportarti alla salute e alla malattia …?</a:t>
            </a:r>
          </a:p>
        </p:txBody>
      </p:sp>
      <p:sp>
        <p:nvSpPr>
          <p:cNvPr id="3" name="Segnaposto contenuto 2">
            <a:extLst>
              <a:ext uri="{FF2B5EF4-FFF2-40B4-BE49-F238E27FC236}">
                <a16:creationId xmlns="" xmlns:a16="http://schemas.microsoft.com/office/drawing/2014/main" id="{5889849E-AA34-425F-8B15-4A2050F1A061}"/>
              </a:ext>
            </a:extLst>
          </p:cNvPr>
          <p:cNvSpPr>
            <a:spLocks noGrp="1"/>
          </p:cNvSpPr>
          <p:nvPr>
            <p:ph sz="half" idx="1"/>
          </p:nvPr>
        </p:nvSpPr>
        <p:spPr>
          <a:ln>
            <a:solidFill>
              <a:schemeClr val="tx1"/>
            </a:solidFill>
          </a:ln>
        </p:spPr>
        <p:txBody>
          <a:bodyPr>
            <a:normAutofit/>
          </a:bodyPr>
          <a:lstStyle/>
          <a:p>
            <a:r>
              <a:rPr lang="it-IT" sz="2400" dirty="0"/>
              <a:t>Molte risposte positive che indicano cambiamenti in positivo anche radicali</a:t>
            </a:r>
          </a:p>
          <a:p>
            <a:r>
              <a:rPr lang="it-IT" sz="2400" dirty="0"/>
              <a:t>Le risposte sono raggruppabili in alcune categorie:</a:t>
            </a:r>
          </a:p>
          <a:p>
            <a:pPr lvl="1"/>
            <a:r>
              <a:rPr lang="it-IT" sz="2000" dirty="0"/>
              <a:t>maggiore apertura ed accettazione del proprio stato</a:t>
            </a:r>
          </a:p>
          <a:p>
            <a:pPr lvl="1"/>
            <a:r>
              <a:rPr lang="it-IT" sz="2000" dirty="0"/>
              <a:t>lavoro interiore essenziale per il benessere</a:t>
            </a:r>
          </a:p>
          <a:p>
            <a:pPr lvl="1"/>
            <a:r>
              <a:rPr lang="it-IT" sz="2000" dirty="0"/>
              <a:t>lavoro spirituale, recupero della fede come sostegno complementare rispetto al lavoro psicologico</a:t>
            </a:r>
          </a:p>
          <a:p>
            <a:pPr lvl="1"/>
            <a:r>
              <a:rPr lang="it-IT" sz="2000" dirty="0"/>
              <a:t>miglioramento delle relazioni </a:t>
            </a:r>
            <a:r>
              <a:rPr lang="it-IT" dirty="0"/>
              <a:t>             </a:t>
            </a:r>
          </a:p>
          <a:p>
            <a:pPr marL="914400" lvl="2" indent="0">
              <a:buNone/>
            </a:pPr>
            <a:endParaRPr lang="it-IT" dirty="0"/>
          </a:p>
        </p:txBody>
      </p:sp>
      <p:sp>
        <p:nvSpPr>
          <p:cNvPr id="4" name="Segnaposto contenuto 3">
            <a:extLst>
              <a:ext uri="{FF2B5EF4-FFF2-40B4-BE49-F238E27FC236}">
                <a16:creationId xmlns="" xmlns:a16="http://schemas.microsoft.com/office/drawing/2014/main" id="{2B9BD4B7-2E68-45AD-B951-1267E911C401}"/>
              </a:ext>
            </a:extLst>
          </p:cNvPr>
          <p:cNvSpPr>
            <a:spLocks noGrp="1"/>
          </p:cNvSpPr>
          <p:nvPr>
            <p:ph sz="half" idx="2"/>
          </p:nvPr>
        </p:nvSpPr>
        <p:spPr>
          <a:ln>
            <a:solidFill>
              <a:schemeClr val="tx1"/>
            </a:solidFill>
          </a:ln>
        </p:spPr>
        <p:txBody>
          <a:bodyPr>
            <a:normAutofit/>
          </a:bodyPr>
          <a:lstStyle/>
          <a:p>
            <a:pPr lvl="1"/>
            <a:endParaRPr lang="it-IT" dirty="0"/>
          </a:p>
          <a:p>
            <a:pPr lvl="1"/>
            <a:r>
              <a:rPr lang="it-IT" dirty="0"/>
              <a:t>Le parole ricorrenti:</a:t>
            </a:r>
          </a:p>
          <a:p>
            <a:pPr lvl="2"/>
            <a:r>
              <a:rPr lang="it-IT" dirty="0"/>
              <a:t>Consapevolezza</a:t>
            </a:r>
          </a:p>
          <a:p>
            <a:pPr lvl="2"/>
            <a:r>
              <a:rPr lang="it-IT" dirty="0"/>
              <a:t>Serenità/tranquillità</a:t>
            </a:r>
          </a:p>
          <a:p>
            <a:pPr lvl="2"/>
            <a:r>
              <a:rPr lang="it-IT" dirty="0"/>
              <a:t>Saggezza</a:t>
            </a:r>
          </a:p>
          <a:p>
            <a:pPr lvl="2"/>
            <a:r>
              <a:rPr lang="it-IT" dirty="0"/>
              <a:t>Conoscenza</a:t>
            </a:r>
          </a:p>
          <a:p>
            <a:pPr lvl="2"/>
            <a:r>
              <a:rPr lang="it-IT" dirty="0"/>
              <a:t>Calma </a:t>
            </a:r>
          </a:p>
          <a:p>
            <a:pPr lvl="2"/>
            <a:r>
              <a:rPr lang="it-IT" dirty="0"/>
              <a:t>Distacco</a:t>
            </a:r>
          </a:p>
          <a:p>
            <a:pPr lvl="2"/>
            <a:r>
              <a:rPr lang="it-IT" dirty="0"/>
              <a:t>Fiducia</a:t>
            </a:r>
          </a:p>
          <a:p>
            <a:endParaRPr lang="it-IT" dirty="0"/>
          </a:p>
        </p:txBody>
      </p:sp>
      <p:sp>
        <p:nvSpPr>
          <p:cNvPr id="5" name="Segnaposto numero diapositiva 4">
            <a:extLst>
              <a:ext uri="{FF2B5EF4-FFF2-40B4-BE49-F238E27FC236}">
                <a16:creationId xmlns="" xmlns:a16="http://schemas.microsoft.com/office/drawing/2014/main" id="{B4CCFCDD-FB6A-4AF4-B783-1D550FF3D4C4}"/>
              </a:ext>
            </a:extLst>
          </p:cNvPr>
          <p:cNvSpPr>
            <a:spLocks noGrp="1"/>
          </p:cNvSpPr>
          <p:nvPr>
            <p:ph type="sldNum" sz="quarter" idx="12"/>
          </p:nvPr>
        </p:nvSpPr>
        <p:spPr/>
        <p:txBody>
          <a:bodyPr/>
          <a:lstStyle/>
          <a:p>
            <a:fld id="{48F63A3B-78C7-47BE-AE5E-E10140E04643}" type="slidenum">
              <a:rPr lang="en-US" smtClean="0"/>
              <a:pPr/>
              <a:t>21</a:t>
            </a:fld>
            <a:endParaRPr lang="en-US" dirty="0"/>
          </a:p>
        </p:txBody>
      </p:sp>
      <p:pic>
        <p:nvPicPr>
          <p:cNvPr id="6" name="Immagine 5" descr="logo DP.JPG"/>
          <p:cNvPicPr>
            <a:picLocks noChangeAspect="1"/>
          </p:cNvPicPr>
          <p:nvPr/>
        </p:nvPicPr>
        <p:blipFill>
          <a:blip r:embed="rId2" cstate="print"/>
          <a:stretch>
            <a:fillRect/>
          </a:stretch>
        </p:blipFill>
        <p:spPr>
          <a:xfrm>
            <a:off x="55420" y="41565"/>
            <a:ext cx="702955" cy="702955"/>
          </a:xfrm>
          <a:prstGeom prst="ellipse">
            <a:avLst/>
          </a:prstGeom>
          <a:ln>
            <a:no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31244994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241D7FB-DD04-4D37-8302-1D01A8A9FF87}"/>
              </a:ext>
            </a:extLst>
          </p:cNvPr>
          <p:cNvSpPr>
            <a:spLocks noGrp="1"/>
          </p:cNvSpPr>
          <p:nvPr>
            <p:ph type="title"/>
          </p:nvPr>
        </p:nvSpPr>
        <p:spPr>
          <a:xfrm>
            <a:off x="838200" y="503239"/>
            <a:ext cx="10515600" cy="523874"/>
          </a:xfrm>
        </p:spPr>
        <p:txBody>
          <a:bodyPr>
            <a:normAutofit/>
          </a:bodyPr>
          <a:lstStyle/>
          <a:p>
            <a:pPr algn="r"/>
            <a:r>
              <a:rPr lang="it-IT" sz="2800" dirty="0">
                <a:solidFill>
                  <a:schemeClr val="accent1"/>
                </a:solidFill>
              </a:rPr>
              <a:t>C’è qualcosa che vorresti aggiungere…?</a:t>
            </a:r>
          </a:p>
        </p:txBody>
      </p:sp>
      <p:sp>
        <p:nvSpPr>
          <p:cNvPr id="3" name="Segnaposto contenuto 2">
            <a:extLst>
              <a:ext uri="{FF2B5EF4-FFF2-40B4-BE49-F238E27FC236}">
                <a16:creationId xmlns="" xmlns:a16="http://schemas.microsoft.com/office/drawing/2014/main" id="{86A89A3F-4F55-402A-9FE7-A68DAAEF3462}"/>
              </a:ext>
            </a:extLst>
          </p:cNvPr>
          <p:cNvSpPr>
            <a:spLocks noGrp="1"/>
          </p:cNvSpPr>
          <p:nvPr>
            <p:ph sz="half" idx="1"/>
          </p:nvPr>
        </p:nvSpPr>
        <p:spPr>
          <a:xfrm>
            <a:off x="838200" y="1206500"/>
            <a:ext cx="4876800" cy="4970463"/>
          </a:xfrm>
          <a:ln>
            <a:solidFill>
              <a:schemeClr val="tx1"/>
            </a:solidFill>
          </a:ln>
        </p:spPr>
        <p:txBody>
          <a:bodyPr>
            <a:normAutofit fontScale="25000" lnSpcReduction="20000"/>
          </a:bodyPr>
          <a:lstStyle/>
          <a:p>
            <a:pPr marL="0" indent="0">
              <a:buNone/>
            </a:pPr>
            <a:endParaRPr lang="it-IT" sz="1800" dirty="0"/>
          </a:p>
          <a:p>
            <a:pPr marL="0" indent="0">
              <a:buNone/>
            </a:pPr>
            <a:r>
              <a:rPr lang="it-IT" sz="4800" b="1" dirty="0"/>
              <a:t>Più di metà dei soggetti riempie questo campo</a:t>
            </a:r>
            <a:r>
              <a:rPr lang="it-IT" sz="4800" dirty="0"/>
              <a:t>:</a:t>
            </a:r>
          </a:p>
          <a:p>
            <a:r>
              <a:rPr lang="it-IT" sz="4800" dirty="0"/>
              <a:t>molti messaggi sono di ringraziamento</a:t>
            </a:r>
          </a:p>
          <a:p>
            <a:r>
              <a:rPr lang="it-IT" sz="4800" dirty="0"/>
              <a:t>molti di incoraggiamento e di impegno rinnovato per il movimento</a:t>
            </a:r>
          </a:p>
          <a:p>
            <a:r>
              <a:rPr lang="it-IT" sz="4800" dirty="0"/>
              <a:t>diversi sottolineano anche in questa sessione il beneficio ottenuto</a:t>
            </a:r>
          </a:p>
          <a:p>
            <a:pPr marL="0" indent="0">
              <a:buNone/>
            </a:pPr>
            <a:r>
              <a:rPr lang="it-IT" sz="4800" b="1" dirty="0"/>
              <a:t>Alcuni inseriscono suggerimenti:</a:t>
            </a:r>
          </a:p>
          <a:p>
            <a:pPr marL="0" lvl="1" indent="0" algn="just"/>
            <a:r>
              <a:rPr lang="it-IT" sz="4800" dirty="0"/>
              <a:t>   «Comunicate a tutti i risultati di questo questionario»</a:t>
            </a:r>
          </a:p>
          <a:p>
            <a:pPr algn="just"/>
            <a:r>
              <a:rPr lang="it-IT" sz="4800" dirty="0"/>
              <a:t>«Il primo anno andrebbe ampliato anche temporalmente , magari    	prevedendo incontri individuali»</a:t>
            </a:r>
          </a:p>
          <a:p>
            <a:pPr marL="0" lvl="1" indent="0" algn="just"/>
            <a:r>
              <a:rPr lang="it-IT" sz="4800" dirty="0"/>
              <a:t>   «Insisterei molto sulla capacità di ascoltarsi ed ascoltare gli altri, evitando che nei gruppi si dia spazio a critiche, giudizi e consigli non richiesti, ripetendo ad ogni incontro l’invito ad ascoltare in modo empatico, precisandone spesso il senso. Succede infatti che spesso questo per alcuni voglia dire dare giudizi ecc. ecc.»</a:t>
            </a:r>
          </a:p>
          <a:p>
            <a:r>
              <a:rPr lang="it-IT" sz="4800" dirty="0"/>
              <a:t>Sarebbe bello avere disseminati nel territorio nei centri abitati dei nuclei di sostegno DP dove poter praticare settimanalmente (o con la frequenza necessaria) sia la meditazione che esercizi fisici di scioglimento. Dopo tutto frequenza di palestre-piacine è per molti una consuetudine. potrebbe </a:t>
            </a:r>
            <a:r>
              <a:rPr lang="it-IT" sz="4800" dirty="0" err="1"/>
              <a:t>diventarlo</a:t>
            </a:r>
            <a:r>
              <a:rPr lang="it-IT" sz="4800" dirty="0"/>
              <a:t> anche la "palestra darsi pace" facendo attenzione a conservare la fedeltà all'intento originario di DP	1</a:t>
            </a:r>
          </a:p>
          <a:p>
            <a:r>
              <a:rPr lang="it-IT" sz="4800" dirty="0"/>
              <a:t>Se i giovani sono aperti , beati loro a tutte le novità che Darsi Pace propone, forse per quelli come me, che già hanno bene o male organizzato la propria vita e si preparano a quella eterna, servirebbe un percorso più specifico per rileggersi nei propri fallimenti , nei propri sensi di colpa , nelle proprie mancanze e potervi scoprire l'azione salvifica del dito di Dio che incredibilmente ci aveva protetti ! </a:t>
            </a:r>
          </a:p>
          <a:p>
            <a:pPr marL="0" lvl="1" indent="0" algn="just"/>
            <a:endParaRPr lang="it-IT" sz="4800" dirty="0"/>
          </a:p>
          <a:p>
            <a:pPr marL="0" indent="0">
              <a:buNone/>
            </a:pPr>
            <a:endParaRPr lang="it-IT" sz="4800" b="1" dirty="0"/>
          </a:p>
          <a:p>
            <a:pPr marL="457200" lvl="1" indent="0">
              <a:buNone/>
            </a:pPr>
            <a:endParaRPr lang="it-IT" sz="1600" dirty="0"/>
          </a:p>
        </p:txBody>
      </p:sp>
      <p:sp>
        <p:nvSpPr>
          <p:cNvPr id="5" name="Segnaposto contenuto 4">
            <a:extLst>
              <a:ext uri="{FF2B5EF4-FFF2-40B4-BE49-F238E27FC236}">
                <a16:creationId xmlns="" xmlns:a16="http://schemas.microsoft.com/office/drawing/2014/main" id="{05724D60-BCC2-4550-86CB-930F101888ED}"/>
              </a:ext>
            </a:extLst>
          </p:cNvPr>
          <p:cNvSpPr>
            <a:spLocks noGrp="1"/>
          </p:cNvSpPr>
          <p:nvPr>
            <p:ph sz="half" idx="2"/>
          </p:nvPr>
        </p:nvSpPr>
        <p:spPr>
          <a:xfrm>
            <a:off x="5943600" y="1206500"/>
            <a:ext cx="5410200" cy="4970463"/>
          </a:xfrm>
          <a:ln>
            <a:solidFill>
              <a:schemeClr val="tx1"/>
            </a:solidFill>
          </a:ln>
        </p:spPr>
        <p:txBody>
          <a:bodyPr>
            <a:normAutofit fontScale="25000" lnSpcReduction="20000"/>
          </a:bodyPr>
          <a:lstStyle/>
          <a:p>
            <a:pPr algn="just"/>
            <a:endParaRPr lang="it-IT" sz="4800" dirty="0">
              <a:cs typeface="Arial" panose="020B0604020202020204" pitchFamily="34" charset="0"/>
            </a:endParaRPr>
          </a:p>
          <a:p>
            <a:pPr algn="just"/>
            <a:r>
              <a:rPr lang="it-IT" sz="4800" dirty="0">
                <a:cs typeface="Arial" panose="020B0604020202020204" pitchFamily="34" charset="0"/>
              </a:rPr>
              <a:t>«Faccio il fisioterapista. Mi occupo di terapia manuale su pazienti comuni ,sportivi, neurologici, anziani. Tanto per intenderci non uso macchinette (ultrasuoni laser </a:t>
            </a:r>
            <a:r>
              <a:rPr lang="it-IT" sz="4800" dirty="0" err="1">
                <a:cs typeface="Arial" panose="020B0604020202020204" pitchFamily="34" charset="0"/>
              </a:rPr>
              <a:t>etc</a:t>
            </a:r>
            <a:r>
              <a:rPr lang="it-IT" sz="4800" dirty="0">
                <a:cs typeface="Arial" panose="020B0604020202020204" pitchFamily="34" charset="0"/>
              </a:rPr>
              <a:t>) ne massaggi cioè non faccio applicazioni a pacchetto generali. In coerenza con i moderni approcci internazionali della fisioterapia. In particolare c'è stato un cambiamento radicale per quanto riguarda il concetto e la cura del dolore che è molto assonante con quanto illustrato dalla fisiologia dell'io di Darsi Pace. Come ho sentito dire da Guzzi che sta studiando la fisiologia umana è il cervello e il corpo umano che son fatti così. Questa evoluzione delle competenze in ambito professionale e della crescita del mio percorso umano e spirituale in DP , mi porta a riflettere sul senso e sulle strategie più efficaci per dare salute ai miei pazienti sia da un punto di vista tecnico che relazionale. E intuisco che il mio lavoro personale e spirituale e quello col paziente non sono separati ma son due facce della stessa medaglia. Mi piacerebbe condividere e confrontarmi con voi di DP per sviluppare e verificare queste idee ma per ora non riesco a venire a Roma per motivi familiari. Rimango in stretto contatto col vostro (nostro) movimento e partecipo alle videoconferenze»</a:t>
            </a:r>
            <a:r>
              <a:rPr lang="it-IT" sz="4800" dirty="0"/>
              <a:t>		</a:t>
            </a:r>
          </a:p>
          <a:p>
            <a:pPr algn="just"/>
            <a:r>
              <a:rPr lang="it-IT" sz="4800" dirty="0"/>
              <a:t>«la proposta è una collaborazione sempre più stretta tra i Gruppi Darsi Salute e Attraversamenti per approfondire le tematiche della salute nella prospettiva della guarigione e della salvezza»</a:t>
            </a:r>
          </a:p>
          <a:p>
            <a:r>
              <a:rPr lang="it-IT" sz="4800" dirty="0"/>
              <a:t>Sì, un suggerimento mi sentirei di darlo: perché non introdurre e far sposare alcuni aspetti della </a:t>
            </a:r>
            <a:r>
              <a:rPr lang="it-IT" sz="4800" dirty="0" err="1"/>
              <a:t>Psicosintesi</a:t>
            </a:r>
            <a:r>
              <a:rPr lang="it-IT" sz="4800" dirty="0"/>
              <a:t> alla pratica di DP? Vorrei dire che la ritengo una disciplina capace, per i suoi presupposti teorici ( è una psicologia con l'anima), e per i suoi esercizi che mirano a sviluppare la funzione immaginativa (aspetto importante e non visitato in Darsi Pace), di omologarsi perfettamente e di arricchire il lavoro concreto che svolgiamo.		</a:t>
            </a:r>
          </a:p>
          <a:p>
            <a:r>
              <a:rPr lang="it-IT" sz="4800" dirty="0"/>
              <a:t>Vorrei che Roma fosse più vicina, perché sento forte il bisogno di partecipare ma non ci riesco. Ho studiato per tanti anni lo Yoga Sutra di </a:t>
            </a:r>
            <a:r>
              <a:rPr lang="it-IT" sz="4800" dirty="0" err="1"/>
              <a:t>Patanjali</a:t>
            </a:r>
            <a:r>
              <a:rPr lang="it-IT" sz="4800" dirty="0"/>
              <a:t> con un maestro indiano, e mi piacerebbe nascesse un gruppo di approfondimento per capire quanto il nostro essere cristiani può trarre beneficio dalla conoscenza di queste culture millenarie.		</a:t>
            </a:r>
          </a:p>
          <a:p>
            <a:pPr algn="just"/>
            <a:endParaRPr lang="it-IT" sz="4300" dirty="0"/>
          </a:p>
          <a:p>
            <a:endParaRPr lang="it-IT" sz="1400" dirty="0"/>
          </a:p>
        </p:txBody>
      </p:sp>
      <p:sp>
        <p:nvSpPr>
          <p:cNvPr id="4" name="Segnaposto numero diapositiva 3">
            <a:extLst>
              <a:ext uri="{FF2B5EF4-FFF2-40B4-BE49-F238E27FC236}">
                <a16:creationId xmlns="" xmlns:a16="http://schemas.microsoft.com/office/drawing/2014/main" id="{F5EA4BF0-641A-4FD0-AB91-47C8534F4FEE}"/>
              </a:ext>
            </a:extLst>
          </p:cNvPr>
          <p:cNvSpPr>
            <a:spLocks noGrp="1"/>
          </p:cNvSpPr>
          <p:nvPr>
            <p:ph type="sldNum" sz="quarter" idx="12"/>
          </p:nvPr>
        </p:nvSpPr>
        <p:spPr/>
        <p:txBody>
          <a:bodyPr/>
          <a:lstStyle/>
          <a:p>
            <a:fld id="{48F63A3B-78C7-47BE-AE5E-E10140E04643}" type="slidenum">
              <a:rPr lang="en-US" smtClean="0"/>
              <a:pPr/>
              <a:t>22</a:t>
            </a:fld>
            <a:endParaRPr lang="en-US" dirty="0"/>
          </a:p>
        </p:txBody>
      </p:sp>
      <p:pic>
        <p:nvPicPr>
          <p:cNvPr id="6" name="Immagine 5" descr="logo DP.JPG"/>
          <p:cNvPicPr>
            <a:picLocks noChangeAspect="1"/>
          </p:cNvPicPr>
          <p:nvPr/>
        </p:nvPicPr>
        <p:blipFill>
          <a:blip r:embed="rId2" cstate="print"/>
          <a:stretch>
            <a:fillRect/>
          </a:stretch>
        </p:blipFill>
        <p:spPr>
          <a:xfrm>
            <a:off x="55420" y="41565"/>
            <a:ext cx="702955" cy="702955"/>
          </a:xfrm>
          <a:prstGeom prst="ellipse">
            <a:avLst/>
          </a:prstGeom>
          <a:ln>
            <a:no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33584164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D31702A9-ECF0-4FF2-A551-AE3332C9A7DA}"/>
              </a:ext>
            </a:extLst>
          </p:cNvPr>
          <p:cNvSpPr>
            <a:spLocks noGrp="1"/>
          </p:cNvSpPr>
          <p:nvPr>
            <p:ph type="title"/>
          </p:nvPr>
        </p:nvSpPr>
        <p:spPr>
          <a:xfrm>
            <a:off x="838200" y="365125"/>
            <a:ext cx="10515600" cy="511175"/>
          </a:xfrm>
        </p:spPr>
        <p:txBody>
          <a:bodyPr>
            <a:noAutofit/>
          </a:bodyPr>
          <a:lstStyle/>
          <a:p>
            <a:pPr algn="r"/>
            <a:r>
              <a:rPr lang="it-IT" sz="2800" dirty="0">
                <a:solidFill>
                  <a:schemeClr val="accent1"/>
                </a:solidFill>
              </a:rPr>
              <a:t>C’è qualcosa che vorresti aggiungere…?</a:t>
            </a:r>
          </a:p>
        </p:txBody>
      </p:sp>
      <p:sp>
        <p:nvSpPr>
          <p:cNvPr id="3" name="Segnaposto contenuto 2">
            <a:extLst>
              <a:ext uri="{FF2B5EF4-FFF2-40B4-BE49-F238E27FC236}">
                <a16:creationId xmlns="" xmlns:a16="http://schemas.microsoft.com/office/drawing/2014/main" id="{F1ED0C6F-A774-4769-9B76-531710F21A26}"/>
              </a:ext>
            </a:extLst>
          </p:cNvPr>
          <p:cNvSpPr>
            <a:spLocks noGrp="1"/>
          </p:cNvSpPr>
          <p:nvPr>
            <p:ph idx="1"/>
          </p:nvPr>
        </p:nvSpPr>
        <p:spPr>
          <a:ln>
            <a:solidFill>
              <a:schemeClr val="tx1"/>
            </a:solidFill>
          </a:ln>
        </p:spPr>
        <p:txBody>
          <a:bodyPr/>
          <a:lstStyle/>
          <a:p>
            <a:endParaRPr lang="it-IT" sz="2000" dirty="0"/>
          </a:p>
          <a:p>
            <a:r>
              <a:rPr lang="it-IT" sz="2000" dirty="0"/>
              <a:t>Infine alcune domande:</a:t>
            </a:r>
          </a:p>
          <a:p>
            <a:pPr lvl="1"/>
            <a:r>
              <a:rPr lang="it-IT" sz="1800" dirty="0"/>
              <a:t>« Il sostegno e l’impegno di Marco in politica sostenendo M5S (con i seminari rivoluzionari ed interviste televisive) aiuta sempre? O si correranno rischi prevedibili?»</a:t>
            </a:r>
          </a:p>
          <a:p>
            <a:pPr lvl="1"/>
            <a:r>
              <a:rPr lang="it-IT" sz="1800" dirty="0"/>
              <a:t>Pregare per il bene delle persone ha un senso? Che peso può avere la mia preghiera? Può servire veramente per intercessione?</a:t>
            </a:r>
          </a:p>
          <a:p>
            <a:pPr lvl="1"/>
            <a:r>
              <a:rPr lang="it-IT" sz="1800" dirty="0"/>
              <a:t>Vorrei domandare : in seguito alla cadute ci troviamo in quello che viviamo. Se Dio è tutto è anche male?</a:t>
            </a:r>
          </a:p>
          <a:p>
            <a:pPr marL="457200" lvl="1" indent="0">
              <a:buNone/>
            </a:pPr>
            <a:endParaRPr lang="it-IT" dirty="0"/>
          </a:p>
        </p:txBody>
      </p:sp>
      <p:sp>
        <p:nvSpPr>
          <p:cNvPr id="4" name="Segnaposto numero diapositiva 3">
            <a:extLst>
              <a:ext uri="{FF2B5EF4-FFF2-40B4-BE49-F238E27FC236}">
                <a16:creationId xmlns="" xmlns:a16="http://schemas.microsoft.com/office/drawing/2014/main" id="{1954F7E7-0AE1-4156-A0FB-2391C713F991}"/>
              </a:ext>
            </a:extLst>
          </p:cNvPr>
          <p:cNvSpPr>
            <a:spLocks noGrp="1"/>
          </p:cNvSpPr>
          <p:nvPr>
            <p:ph type="sldNum" sz="quarter" idx="12"/>
          </p:nvPr>
        </p:nvSpPr>
        <p:spPr/>
        <p:txBody>
          <a:bodyPr/>
          <a:lstStyle/>
          <a:p>
            <a:fld id="{48F63A3B-78C7-47BE-AE5E-E10140E04643}" type="slidenum">
              <a:rPr lang="en-US" smtClean="0"/>
              <a:pPr/>
              <a:t>23</a:t>
            </a:fld>
            <a:endParaRPr lang="en-US" dirty="0"/>
          </a:p>
        </p:txBody>
      </p:sp>
      <p:pic>
        <p:nvPicPr>
          <p:cNvPr id="5" name="Immagine 4" descr="logo DP.JPG"/>
          <p:cNvPicPr>
            <a:picLocks noChangeAspect="1"/>
          </p:cNvPicPr>
          <p:nvPr/>
        </p:nvPicPr>
        <p:blipFill>
          <a:blip r:embed="rId2" cstate="print"/>
          <a:stretch>
            <a:fillRect/>
          </a:stretch>
        </p:blipFill>
        <p:spPr>
          <a:xfrm>
            <a:off x="55420" y="41565"/>
            <a:ext cx="702955" cy="702955"/>
          </a:xfrm>
          <a:prstGeom prst="ellipse">
            <a:avLst/>
          </a:prstGeom>
          <a:ln>
            <a:no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4493995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 xmlns:a16="http://schemas.microsoft.com/office/drawing/2014/main" id="{4E53A7BC-DE44-4106-92CF-FF45702837A7}"/>
              </a:ext>
            </a:extLst>
          </p:cNvPr>
          <p:cNvSpPr>
            <a:spLocks noGrp="1"/>
          </p:cNvSpPr>
          <p:nvPr>
            <p:ph type="title"/>
          </p:nvPr>
        </p:nvSpPr>
        <p:spPr>
          <a:xfrm>
            <a:off x="838200" y="365126"/>
            <a:ext cx="10515600" cy="675884"/>
          </a:xfrm>
        </p:spPr>
        <p:txBody>
          <a:bodyPr>
            <a:normAutofit/>
          </a:bodyPr>
          <a:lstStyle/>
          <a:p>
            <a:pPr algn="r"/>
            <a:r>
              <a:rPr lang="it-IT" sz="3200" dirty="0">
                <a:solidFill>
                  <a:schemeClr val="accent1"/>
                </a:solidFill>
              </a:rPr>
              <a:t>Un focus sulla dimensione spirituale</a:t>
            </a:r>
          </a:p>
        </p:txBody>
      </p:sp>
      <p:sp>
        <p:nvSpPr>
          <p:cNvPr id="8" name="Segnaposto contenuto 7">
            <a:extLst>
              <a:ext uri="{FF2B5EF4-FFF2-40B4-BE49-F238E27FC236}">
                <a16:creationId xmlns="" xmlns:a16="http://schemas.microsoft.com/office/drawing/2014/main" id="{0FA03F4D-24EF-4ED2-AB27-C2B17AC50EAB}"/>
              </a:ext>
            </a:extLst>
          </p:cNvPr>
          <p:cNvSpPr>
            <a:spLocks noGrp="1"/>
          </p:cNvSpPr>
          <p:nvPr>
            <p:ph idx="1"/>
          </p:nvPr>
        </p:nvSpPr>
        <p:spPr>
          <a:xfrm>
            <a:off x="838200" y="1253330"/>
            <a:ext cx="10515600" cy="5103019"/>
          </a:xfrm>
          <a:ln>
            <a:solidFill>
              <a:schemeClr val="accent1"/>
            </a:solidFill>
          </a:ln>
        </p:spPr>
        <p:txBody>
          <a:bodyPr>
            <a:normAutofit/>
          </a:bodyPr>
          <a:lstStyle/>
          <a:p>
            <a:pPr algn="just"/>
            <a:r>
              <a:rPr lang="it-IT" sz="2000" dirty="0"/>
              <a:t>Date le caratteristiche del percorso DP ci sembra utile porre una attenzione particolare ed evidenziare le risposte al questionario che fanno diretto riferimento alla dimensione spirituale e/o religiosa. Possono fornire elementi di conoscenza e consapevolezza utili e proficue. Riportiamo, pertanto, in questa sessione le risposte, abbinate alle diverse domande cui fanno </a:t>
            </a:r>
            <a:r>
              <a:rPr lang="it-IT" sz="2000" dirty="0" smtClean="0"/>
              <a:t>riferimento.</a:t>
            </a:r>
            <a:endParaRPr lang="it-IT" sz="2000" dirty="0"/>
          </a:p>
          <a:p>
            <a:r>
              <a:rPr lang="it-IT" sz="2000" b="1" dirty="0"/>
              <a:t>Domanda sulla pratica della meditazione:</a:t>
            </a:r>
          </a:p>
          <a:p>
            <a:pPr lvl="1"/>
            <a:r>
              <a:rPr lang="it-IT" sz="1600" i="1" dirty="0"/>
              <a:t>«ogni giorno pratico la </a:t>
            </a:r>
            <a:r>
              <a:rPr lang="it-IT" sz="1600" b="1" i="1" dirty="0"/>
              <a:t>meditazione ignaziana </a:t>
            </a:r>
            <a:r>
              <a:rPr lang="it-IT" sz="1600" i="1" dirty="0"/>
              <a:t>integrata saltuariamente da DP»</a:t>
            </a:r>
          </a:p>
          <a:p>
            <a:pPr lvl="1"/>
            <a:r>
              <a:rPr lang="it-IT" sz="1600" i="1" dirty="0"/>
              <a:t>«prevalentemente in forma personale e di </a:t>
            </a:r>
            <a:r>
              <a:rPr lang="it-IT" sz="1600" b="1" i="1" dirty="0"/>
              <a:t>preghiera continua</a:t>
            </a:r>
            <a:r>
              <a:rPr lang="it-IT" sz="1600" i="1" dirty="0"/>
              <a:t>»</a:t>
            </a:r>
          </a:p>
          <a:p>
            <a:r>
              <a:rPr lang="it-IT" sz="2000" b="1" dirty="0"/>
              <a:t>Domanda sull’uso degli esercizi psicologici di auto-conoscimento:</a:t>
            </a:r>
          </a:p>
          <a:p>
            <a:pPr lvl="1"/>
            <a:r>
              <a:rPr lang="it-IT" sz="1600" i="1" dirty="0"/>
              <a:t>«da una vita scrivo del mio mondo interiore e delle mie paure, con lo schema guida degli esercizi proposto da DP, sto imparando a </a:t>
            </a:r>
            <a:r>
              <a:rPr lang="it-IT" sz="1600" b="1" i="1" dirty="0"/>
              <a:t>passare dagli aspetti descrittivi psicologici a quelli della preghiera</a:t>
            </a:r>
            <a:r>
              <a:rPr lang="it-IT" sz="1600" i="1" dirty="0"/>
              <a:t>, ma ancora con titubanza, a volte con intima gioia»</a:t>
            </a:r>
          </a:p>
          <a:p>
            <a:r>
              <a:rPr lang="it-IT" sz="2000" b="1" dirty="0"/>
              <a:t>Domanda relativa allo stato di salute («…come stai?»)</a:t>
            </a:r>
          </a:p>
          <a:p>
            <a:pPr lvl="1"/>
            <a:r>
              <a:rPr lang="it-IT" sz="1600" i="1" dirty="0"/>
              <a:t>«Abbastanza bene, alterno momenti più difficili in cui mi sento «tritata» dal fare e dalle situazioni lavorative e familiari, ad altri di maggiore equilibrio dove le stesse situazioni sono viste e gestite diversamente. Sento in questi anni di stare sempre più in maggiore equilibrio e di riuscire a riallinearmi più velocemente quando mi capitano momenti o situazioni particolari. </a:t>
            </a:r>
            <a:r>
              <a:rPr lang="it-IT" sz="1600" b="1" i="1" dirty="0"/>
              <a:t>Il lavoro in DP e la preghiera sono la mia salvezza</a:t>
            </a:r>
            <a:r>
              <a:rPr lang="it-IT" sz="1600" i="1" dirty="0"/>
              <a:t>, la barra che mi tiene in piedi e allevia la mia paura di vivere dandomi nuovo slancio»</a:t>
            </a:r>
          </a:p>
          <a:p>
            <a:pPr lvl="1"/>
            <a:endParaRPr lang="it-IT" sz="1600" dirty="0"/>
          </a:p>
        </p:txBody>
      </p:sp>
      <p:sp>
        <p:nvSpPr>
          <p:cNvPr id="4" name="Segnaposto numero diapositiva 3">
            <a:extLst>
              <a:ext uri="{FF2B5EF4-FFF2-40B4-BE49-F238E27FC236}">
                <a16:creationId xmlns="" xmlns:a16="http://schemas.microsoft.com/office/drawing/2014/main" id="{EC4BA99F-E586-4A42-AE39-7B864325FAF5}"/>
              </a:ext>
            </a:extLst>
          </p:cNvPr>
          <p:cNvSpPr>
            <a:spLocks noGrp="1"/>
          </p:cNvSpPr>
          <p:nvPr>
            <p:ph type="sldNum" sz="quarter" idx="12"/>
          </p:nvPr>
        </p:nvSpPr>
        <p:spPr/>
        <p:txBody>
          <a:bodyPr/>
          <a:lstStyle/>
          <a:p>
            <a:fld id="{48F63A3B-78C7-47BE-AE5E-E10140E04643}" type="slidenum">
              <a:rPr lang="en-US" smtClean="0"/>
              <a:pPr/>
              <a:t>24</a:t>
            </a:fld>
            <a:endParaRPr lang="en-US" dirty="0"/>
          </a:p>
        </p:txBody>
      </p:sp>
      <p:pic>
        <p:nvPicPr>
          <p:cNvPr id="6" name="Immagine 5" descr="logo DP.JPG"/>
          <p:cNvPicPr>
            <a:picLocks noChangeAspect="1"/>
          </p:cNvPicPr>
          <p:nvPr/>
        </p:nvPicPr>
        <p:blipFill>
          <a:blip r:embed="rId2" cstate="print"/>
          <a:stretch>
            <a:fillRect/>
          </a:stretch>
        </p:blipFill>
        <p:spPr>
          <a:xfrm>
            <a:off x="55420" y="41565"/>
            <a:ext cx="702955" cy="702955"/>
          </a:xfrm>
          <a:prstGeom prst="ellipse">
            <a:avLst/>
          </a:prstGeom>
          <a:ln>
            <a:no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8464660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1E7DD67-2580-473A-801A-53BE5075B42C}"/>
              </a:ext>
            </a:extLst>
          </p:cNvPr>
          <p:cNvSpPr>
            <a:spLocks noGrp="1"/>
          </p:cNvSpPr>
          <p:nvPr>
            <p:ph type="title"/>
          </p:nvPr>
        </p:nvSpPr>
        <p:spPr>
          <a:xfrm>
            <a:off x="838200" y="365126"/>
            <a:ext cx="10515600" cy="493004"/>
          </a:xfrm>
        </p:spPr>
        <p:txBody>
          <a:bodyPr>
            <a:noAutofit/>
          </a:bodyPr>
          <a:lstStyle/>
          <a:p>
            <a:pPr algn="r"/>
            <a:r>
              <a:rPr lang="it-IT" sz="3200" dirty="0">
                <a:solidFill>
                  <a:schemeClr val="accent1"/>
                </a:solidFill>
              </a:rPr>
              <a:t>Un focus sulla dimensione spirituale</a:t>
            </a:r>
            <a:endParaRPr lang="it-IT" sz="3200" dirty="0"/>
          </a:p>
        </p:txBody>
      </p:sp>
      <p:sp>
        <p:nvSpPr>
          <p:cNvPr id="3" name="Segnaposto contenuto 2">
            <a:extLst>
              <a:ext uri="{FF2B5EF4-FFF2-40B4-BE49-F238E27FC236}">
                <a16:creationId xmlns="" xmlns:a16="http://schemas.microsoft.com/office/drawing/2014/main" id="{CAFE1094-3EA3-45F9-A953-E6A17533E2C9}"/>
              </a:ext>
            </a:extLst>
          </p:cNvPr>
          <p:cNvSpPr>
            <a:spLocks noGrp="1"/>
          </p:cNvSpPr>
          <p:nvPr>
            <p:ph idx="1"/>
          </p:nvPr>
        </p:nvSpPr>
        <p:spPr>
          <a:xfrm>
            <a:off x="838200" y="1026942"/>
            <a:ext cx="10515600" cy="5150021"/>
          </a:xfrm>
          <a:ln>
            <a:solidFill>
              <a:schemeClr val="accent1"/>
            </a:solidFill>
          </a:ln>
        </p:spPr>
        <p:txBody>
          <a:bodyPr>
            <a:normAutofit/>
          </a:bodyPr>
          <a:lstStyle/>
          <a:p>
            <a:r>
              <a:rPr lang="it-IT" sz="1600" i="1" dirty="0"/>
              <a:t>«il mio stato è molto ambiguo e oscillante, sto bene e male nello stesso tempo, per cui sta a me decidere di stare bene nonostante l’ambiente di vita e situazioni familiari particolarmente avverse, problematiche difficili e persecutorie vissute praticamente in solitudine. Questo ha messo e mette in dura prova le mie risorse psico-fisiche. Il mio corpo invecchia e avverto considerevole diminuzione delle sue energie. Mi sento infatti assai spesso spossato e prostrato come per un incessante combattimento. Ma quando sono debole è allora che sono forte! </a:t>
            </a:r>
            <a:r>
              <a:rPr lang="it-IT" sz="1600" b="1" i="1" dirty="0"/>
              <a:t>A gloria di Dio!</a:t>
            </a:r>
          </a:p>
          <a:p>
            <a:r>
              <a:rPr lang="it-IT" sz="1600" i="1" dirty="0"/>
              <a:t>«Il percorso DP mi ha consentito di trovare l’orientamento, il senso e le motivazioni necessarie per operare l’azione di bonifica atta ad individuare e poi rimuovere tutte le distorsioni accumulate soprattutto nel mio primo e convulso ventennio di vita, da cui ho trattato poi la convinzione e l’impulso necessario per proseguire il percorso, convinto che alla fine avrei </a:t>
            </a:r>
            <a:r>
              <a:rPr lang="it-IT" sz="1600" b="1" i="1" dirty="0"/>
              <a:t>trovato e sperimentato i necessari benefici psicofisico e spirituale </a:t>
            </a:r>
            <a:r>
              <a:rPr lang="it-IT" sz="1600" i="1" dirty="0"/>
              <a:t>che ritenevo ancora insufficienti per approdare al traguardo della mia piena e salutare realizzazione sia sotto l’aspetto esistenziale che relazionale. E così è stato»</a:t>
            </a:r>
          </a:p>
          <a:p>
            <a:r>
              <a:rPr lang="it-IT" sz="1600" i="1" dirty="0"/>
              <a:t>«La mente è calma e lucida, lascio alle spalle una malattia che mi ha segnato e mi ha dato l’opportunità di conoscermi più a fondo, sono consapevole del cambiamento del corpo, ma anche </a:t>
            </a:r>
            <a:r>
              <a:rPr lang="it-IT" sz="1600" b="1" i="1" dirty="0"/>
              <a:t>della dimensione dello spirito nella quale lo spazio si dilata e il tempo è l’adesso, l’eterno</a:t>
            </a:r>
            <a:r>
              <a:rPr lang="it-IT" sz="1600" i="1" dirty="0"/>
              <a:t>. Imparare a stare in questa dimensione mi aiuta a vivere con maggiore leggerezza le relazioni con gli altri e a cercare con maggiore assiduità lo stato di preghiera»</a:t>
            </a:r>
          </a:p>
          <a:p>
            <a:r>
              <a:rPr lang="it-IT" sz="1600" i="1" dirty="0"/>
              <a:t>«Nonostante un momento di difficoltà familiare, mi trovo a vivere questa situazione con sufficiente </a:t>
            </a:r>
            <a:r>
              <a:rPr lang="it-IT" sz="1600" b="1" i="1" dirty="0"/>
              <a:t>serenità che sento derivare dalla fede </a:t>
            </a:r>
            <a:r>
              <a:rPr lang="it-IT" sz="1600" i="1" dirty="0"/>
              <a:t>e, in modo abbastanza rilevante, dal cammino intrapreso con DP. Qui ho trovato strumenti che mi permettono di fare fronte alle situazioni più difficili. Questo stato di benessere relativo trova riscontro nelle persone che mi conoscono da tempo»</a:t>
            </a:r>
          </a:p>
          <a:p>
            <a:r>
              <a:rPr lang="it-IT" sz="1600" i="1" dirty="0"/>
              <a:t>«Sono in un momento molto bello della mia vita. </a:t>
            </a:r>
            <a:r>
              <a:rPr lang="it-IT" sz="1600" b="1" i="1" dirty="0"/>
              <a:t>Grazie  DP sento di essere stata miracolata</a:t>
            </a:r>
            <a:r>
              <a:rPr lang="it-IT" sz="1600" i="1" dirty="0"/>
              <a:t>. Sono molto grata alla vita per avermi fatto conoscere questo percorso»</a:t>
            </a:r>
          </a:p>
        </p:txBody>
      </p:sp>
      <p:sp>
        <p:nvSpPr>
          <p:cNvPr id="4" name="Segnaposto numero diapositiva 3">
            <a:extLst>
              <a:ext uri="{FF2B5EF4-FFF2-40B4-BE49-F238E27FC236}">
                <a16:creationId xmlns="" xmlns:a16="http://schemas.microsoft.com/office/drawing/2014/main" id="{850E994A-F484-4EA7-BC20-B5A6F50247C7}"/>
              </a:ext>
            </a:extLst>
          </p:cNvPr>
          <p:cNvSpPr>
            <a:spLocks noGrp="1"/>
          </p:cNvSpPr>
          <p:nvPr>
            <p:ph type="sldNum" sz="quarter" idx="12"/>
          </p:nvPr>
        </p:nvSpPr>
        <p:spPr/>
        <p:txBody>
          <a:bodyPr/>
          <a:lstStyle/>
          <a:p>
            <a:fld id="{48F63A3B-78C7-47BE-AE5E-E10140E04643}" type="slidenum">
              <a:rPr lang="en-US" smtClean="0"/>
              <a:pPr/>
              <a:t>25</a:t>
            </a:fld>
            <a:endParaRPr lang="en-US" dirty="0"/>
          </a:p>
        </p:txBody>
      </p:sp>
      <p:pic>
        <p:nvPicPr>
          <p:cNvPr id="5" name="Immagine 4" descr="logo DP.JPG"/>
          <p:cNvPicPr>
            <a:picLocks noChangeAspect="1"/>
          </p:cNvPicPr>
          <p:nvPr/>
        </p:nvPicPr>
        <p:blipFill>
          <a:blip r:embed="rId2" cstate="print"/>
          <a:stretch>
            <a:fillRect/>
          </a:stretch>
        </p:blipFill>
        <p:spPr>
          <a:xfrm>
            <a:off x="55420" y="41565"/>
            <a:ext cx="702955" cy="702955"/>
          </a:xfrm>
          <a:prstGeom prst="ellipse">
            <a:avLst/>
          </a:prstGeom>
          <a:ln>
            <a:no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40144512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0EDEDDD-FBE9-48CF-B95F-21E1C2B24474}"/>
              </a:ext>
            </a:extLst>
          </p:cNvPr>
          <p:cNvSpPr>
            <a:spLocks noGrp="1"/>
          </p:cNvSpPr>
          <p:nvPr>
            <p:ph type="title"/>
          </p:nvPr>
        </p:nvSpPr>
        <p:spPr>
          <a:xfrm>
            <a:off x="838200" y="365126"/>
            <a:ext cx="10515600" cy="493004"/>
          </a:xfrm>
          <a:ln>
            <a:noFill/>
          </a:ln>
        </p:spPr>
        <p:txBody>
          <a:bodyPr>
            <a:noAutofit/>
          </a:bodyPr>
          <a:lstStyle/>
          <a:p>
            <a:pPr algn="r"/>
            <a:r>
              <a:rPr lang="it-IT" sz="3200" dirty="0">
                <a:solidFill>
                  <a:schemeClr val="accent1"/>
                </a:solidFill>
              </a:rPr>
              <a:t>Un focus sulla dimensione spirituale</a:t>
            </a:r>
            <a:endParaRPr lang="it-IT" sz="3200" dirty="0"/>
          </a:p>
        </p:txBody>
      </p:sp>
      <p:sp>
        <p:nvSpPr>
          <p:cNvPr id="3" name="Segnaposto contenuto 2">
            <a:extLst>
              <a:ext uri="{FF2B5EF4-FFF2-40B4-BE49-F238E27FC236}">
                <a16:creationId xmlns="" xmlns:a16="http://schemas.microsoft.com/office/drawing/2014/main" id="{F2A5BB48-1520-4FBC-AB1A-7405C11E48FC}"/>
              </a:ext>
            </a:extLst>
          </p:cNvPr>
          <p:cNvSpPr>
            <a:spLocks noGrp="1"/>
          </p:cNvSpPr>
          <p:nvPr>
            <p:ph idx="1"/>
          </p:nvPr>
        </p:nvSpPr>
        <p:spPr>
          <a:xfrm>
            <a:off x="838200" y="1167618"/>
            <a:ext cx="10515600" cy="5009345"/>
          </a:xfrm>
          <a:ln>
            <a:solidFill>
              <a:schemeClr val="accent1"/>
            </a:solidFill>
          </a:ln>
        </p:spPr>
        <p:txBody>
          <a:bodyPr>
            <a:normAutofit/>
          </a:bodyPr>
          <a:lstStyle/>
          <a:p>
            <a:endParaRPr lang="it-IT" sz="1600" i="1" dirty="0"/>
          </a:p>
          <a:p>
            <a:r>
              <a:rPr lang="it-IT" sz="1600" i="1" dirty="0"/>
              <a:t>«Sono molto più consapevole di quello che faccio, del bene e del male. Ho sempre pensato che la cosa peggiore che mi potesse capitare nella vita fosse un lutto importante oppure una malattia; </a:t>
            </a:r>
            <a:r>
              <a:rPr lang="it-IT" sz="1600" b="1" i="1" dirty="0"/>
              <a:t>ora penso che perdere la fede (anche se mi rendo conto è una piccola fiammella) </a:t>
            </a:r>
            <a:r>
              <a:rPr lang="it-IT" sz="1600" i="1" dirty="0"/>
              <a:t>sarebbe la vera disgrazia perché ho sperimentato l’aiuto concreto di Dio nei momenti in cui sono riuscita ad affidarmi, che è poi la cosa per me faticosa»</a:t>
            </a:r>
          </a:p>
          <a:p>
            <a:r>
              <a:rPr lang="it-IT" sz="1600" i="1" dirty="0"/>
              <a:t>«Sto bene soprattutto quando costante attività fisica e </a:t>
            </a:r>
            <a:r>
              <a:rPr lang="it-IT" sz="1600" b="1" i="1" dirty="0"/>
              <a:t>preghiera</a:t>
            </a:r>
            <a:r>
              <a:rPr lang="it-IT" sz="1600" i="1" dirty="0"/>
              <a:t>. Fisicamente non ho disturbi e non assumo farmaci. Piccoli disagi legati alla menopausa: irregolarità del sonno…</a:t>
            </a:r>
          </a:p>
          <a:p>
            <a:r>
              <a:rPr lang="it-IT" sz="1600" i="1" dirty="0"/>
              <a:t>Sto bene. Grazie. Sempre meglio, in crescita. Col corpo mi trovo bene, faccio molto yoga, danza, passeggiate, ma mi riposo anche e cerco di prendermi cura di lui, anche curando meglio che mi riesce l’alimentazione. Al momento sento che dovrei diminuire drasticamente gli zuccheri, ma come ogni cambiamento vero lo faccio con dolcezza e rispetto. C’è dentro di me qualcosa che non va e questo si esprime in vari modi, pensieri, sogni che mettono in evidenza i miei blocchi psicologici legati al passato, odio e gelosia che scoppiano all’improvviso e piccoli dolori in alcune parti del corpo. Provo ad accettare, ad ascoltar, a trascendere</a:t>
            </a:r>
            <a:r>
              <a:rPr lang="it-IT" sz="1600" b="1" i="1" dirty="0"/>
              <a:t>, a pregare, a ripetere mantra, a fare quello che amo, ad affidarmi al Cristo, agli angeli, a Dio, alla Madonna.</a:t>
            </a:r>
            <a:r>
              <a:rPr lang="it-IT" sz="1600" i="1" dirty="0"/>
              <a:t> Prego di essere usata, ogni giorno, è diventata la mia Vita. Tutto è più chiaro ma non interamente. I momenti di pace sono ora maggiori rispetto al resto. </a:t>
            </a:r>
            <a:r>
              <a:rPr lang="it-IT" sz="1600" b="1" i="1" dirty="0"/>
              <a:t>Sono salva dall’inferno che vivevo prima. Mi sento guidata</a:t>
            </a:r>
            <a:r>
              <a:rPr lang="it-IT" sz="1600" i="1" dirty="0"/>
              <a:t>»</a:t>
            </a:r>
          </a:p>
          <a:p>
            <a:r>
              <a:rPr lang="it-IT" sz="1600" i="1" dirty="0"/>
              <a:t>«Sto bene. Non ho disturbi fisici, sto lavorando a livello psicologico e spirituale ricominciando ogni giorno. Avverto di essere indietro </a:t>
            </a:r>
            <a:r>
              <a:rPr lang="it-IT" sz="1600" b="1" i="1" dirty="0"/>
              <a:t>ma so che il Signore mi rinnova ogni giorno gradatamente</a:t>
            </a:r>
            <a:r>
              <a:rPr lang="it-IT" sz="1600" i="1" dirty="0"/>
              <a:t>. Con il mio corpo sto bene. Va gradualmente cambiando, ma non mi preoccupo più di tanto. E’ il corso della vita.»</a:t>
            </a:r>
          </a:p>
          <a:p>
            <a:pPr marL="0" indent="0">
              <a:buNone/>
            </a:pPr>
            <a:endParaRPr lang="it-IT" sz="1600" i="1" dirty="0"/>
          </a:p>
        </p:txBody>
      </p:sp>
      <p:sp>
        <p:nvSpPr>
          <p:cNvPr id="4" name="Segnaposto numero diapositiva 3">
            <a:extLst>
              <a:ext uri="{FF2B5EF4-FFF2-40B4-BE49-F238E27FC236}">
                <a16:creationId xmlns="" xmlns:a16="http://schemas.microsoft.com/office/drawing/2014/main" id="{FC71642C-4FE8-48D8-A418-9812C8064941}"/>
              </a:ext>
            </a:extLst>
          </p:cNvPr>
          <p:cNvSpPr>
            <a:spLocks noGrp="1"/>
          </p:cNvSpPr>
          <p:nvPr>
            <p:ph type="sldNum" sz="quarter" idx="12"/>
          </p:nvPr>
        </p:nvSpPr>
        <p:spPr/>
        <p:txBody>
          <a:bodyPr/>
          <a:lstStyle/>
          <a:p>
            <a:fld id="{48F63A3B-78C7-47BE-AE5E-E10140E04643}" type="slidenum">
              <a:rPr lang="en-US" smtClean="0"/>
              <a:pPr/>
              <a:t>26</a:t>
            </a:fld>
            <a:endParaRPr lang="en-US" dirty="0"/>
          </a:p>
        </p:txBody>
      </p:sp>
      <p:pic>
        <p:nvPicPr>
          <p:cNvPr id="5" name="Immagine 4" descr="logo DP.JPG"/>
          <p:cNvPicPr>
            <a:picLocks noChangeAspect="1"/>
          </p:cNvPicPr>
          <p:nvPr/>
        </p:nvPicPr>
        <p:blipFill>
          <a:blip r:embed="rId2" cstate="print"/>
          <a:stretch>
            <a:fillRect/>
          </a:stretch>
        </p:blipFill>
        <p:spPr>
          <a:xfrm>
            <a:off x="55420" y="41565"/>
            <a:ext cx="702955" cy="702955"/>
          </a:xfrm>
          <a:prstGeom prst="ellipse">
            <a:avLst/>
          </a:prstGeom>
          <a:ln>
            <a:no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20599466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5158468-4C08-42FA-A773-7CC2543190AE}"/>
              </a:ext>
            </a:extLst>
          </p:cNvPr>
          <p:cNvSpPr>
            <a:spLocks noGrp="1"/>
          </p:cNvSpPr>
          <p:nvPr>
            <p:ph type="title"/>
          </p:nvPr>
        </p:nvSpPr>
        <p:spPr>
          <a:xfrm>
            <a:off x="838200" y="365126"/>
            <a:ext cx="10515600" cy="605546"/>
          </a:xfrm>
        </p:spPr>
        <p:txBody>
          <a:bodyPr>
            <a:noAutofit/>
          </a:bodyPr>
          <a:lstStyle/>
          <a:p>
            <a:pPr algn="r"/>
            <a:r>
              <a:rPr lang="it-IT" sz="3200" dirty="0">
                <a:solidFill>
                  <a:schemeClr val="accent1"/>
                </a:solidFill>
              </a:rPr>
              <a:t>Un focus sulla dimensione spirituale</a:t>
            </a:r>
          </a:p>
        </p:txBody>
      </p:sp>
      <p:sp>
        <p:nvSpPr>
          <p:cNvPr id="3" name="Segnaposto contenuto 2">
            <a:extLst>
              <a:ext uri="{FF2B5EF4-FFF2-40B4-BE49-F238E27FC236}">
                <a16:creationId xmlns="" xmlns:a16="http://schemas.microsoft.com/office/drawing/2014/main" id="{E0F7A248-813C-47D5-A203-968275AF23F8}"/>
              </a:ext>
            </a:extLst>
          </p:cNvPr>
          <p:cNvSpPr>
            <a:spLocks noGrp="1"/>
          </p:cNvSpPr>
          <p:nvPr>
            <p:ph idx="1"/>
          </p:nvPr>
        </p:nvSpPr>
        <p:spPr>
          <a:xfrm>
            <a:off x="838200" y="1125415"/>
            <a:ext cx="10515600" cy="5051548"/>
          </a:xfrm>
          <a:ln>
            <a:solidFill>
              <a:schemeClr val="accent1"/>
            </a:solidFill>
          </a:ln>
        </p:spPr>
        <p:txBody>
          <a:bodyPr>
            <a:normAutofit/>
          </a:bodyPr>
          <a:lstStyle/>
          <a:p>
            <a:r>
              <a:rPr lang="it-IT" sz="2000" b="1" dirty="0"/>
              <a:t>Un esercizio risultato particolarmente importante:</a:t>
            </a:r>
          </a:p>
          <a:p>
            <a:pPr lvl="1"/>
            <a:r>
              <a:rPr lang="it-IT" sz="1600" i="1" dirty="0"/>
              <a:t>«E’ stato importante pe me </a:t>
            </a:r>
            <a:r>
              <a:rPr lang="it-IT" sz="1600" b="1" i="1" dirty="0"/>
              <a:t>il cambiamento mentale e spirituale </a:t>
            </a:r>
            <a:r>
              <a:rPr lang="it-IT" sz="1600" i="1" dirty="0"/>
              <a:t>che mi ha indotto a considerare le loro grandissime difficoltà culturali, umane e storiche del tempo»</a:t>
            </a:r>
          </a:p>
          <a:p>
            <a:pPr lvl="1"/>
            <a:r>
              <a:rPr lang="it-IT" sz="1600" i="1" dirty="0"/>
              <a:t>«Mi da’ possibilità di liberarmi dai miei stati mentali rigidi e di passare invece a un fluire in cui </a:t>
            </a:r>
            <a:r>
              <a:rPr lang="it-IT" sz="1600" b="1" i="1" dirty="0"/>
              <a:t>posso anche sentire la presenza di Dio che mi consola»</a:t>
            </a:r>
          </a:p>
          <a:p>
            <a:pPr lvl="1"/>
            <a:r>
              <a:rPr lang="it-IT" sz="1600" i="1" dirty="0"/>
              <a:t>«Mi ha aiutato a </a:t>
            </a:r>
            <a:r>
              <a:rPr lang="it-IT" sz="1600" b="1" i="1" dirty="0"/>
              <a:t>crescere nella fiducia in Dio </a:t>
            </a:r>
            <a:r>
              <a:rPr lang="it-IT" sz="1600" i="1" dirty="0"/>
              <a:t>e nell’attendere con pazienza che il Signore completi l’opera sua»</a:t>
            </a:r>
          </a:p>
          <a:p>
            <a:pPr lvl="1"/>
            <a:r>
              <a:rPr lang="it-IT" sz="1600" i="1" dirty="0"/>
              <a:t>«Per riconoscere meglio in me le voci della ferita e della maschera, per lavorare sulla rabbia che mi abita e per </a:t>
            </a:r>
            <a:r>
              <a:rPr lang="it-IT" sz="1600" b="1" i="1" dirty="0"/>
              <a:t>osservare la potenza della Luce </a:t>
            </a:r>
            <a:r>
              <a:rPr lang="it-IT" sz="1600" i="1" dirty="0"/>
              <a:t>che filtra dalle mie zone più oscure e mi libera dai condizionamenti del passato»</a:t>
            </a:r>
          </a:p>
          <a:p>
            <a:pPr lvl="1"/>
            <a:r>
              <a:rPr lang="it-IT" sz="1600" i="1" dirty="0"/>
              <a:t>«Perché cambia la prospettiva da cui vivi il problema, e ti </a:t>
            </a:r>
            <a:r>
              <a:rPr lang="it-IT" sz="1600" b="1" i="1" dirty="0"/>
              <a:t>apre all’ascolto di una benedizione </a:t>
            </a:r>
            <a:r>
              <a:rPr lang="it-IT" sz="1600" i="1" dirty="0"/>
              <a:t>specifica per te»</a:t>
            </a:r>
          </a:p>
          <a:p>
            <a:pPr lvl="1"/>
            <a:r>
              <a:rPr lang="it-IT" sz="1600" i="1" dirty="0"/>
              <a:t>«Perché per la prima volta sono stato capace di scendere sotto il sottofondo delle mie paure stratificate e una volta arrivato sull’orlo dell’abisso ho avuto gli strumenti per affrontarlo: </a:t>
            </a:r>
            <a:r>
              <a:rPr lang="it-IT" sz="1600" b="1" i="1" dirty="0"/>
              <a:t>abbandono, invocazione e ascolto della risposta dello Spirito»</a:t>
            </a:r>
          </a:p>
          <a:p>
            <a:pPr lvl="1"/>
            <a:r>
              <a:rPr lang="it-IT" sz="1600" i="1" dirty="0"/>
              <a:t>«Perché </a:t>
            </a:r>
            <a:r>
              <a:rPr lang="it-IT" sz="1600" b="1" i="1" dirty="0"/>
              <a:t>sperimento la presenza del Signore </a:t>
            </a:r>
            <a:r>
              <a:rPr lang="it-IT" sz="1600" i="1" dirty="0"/>
              <a:t>in me che mi perdona, mi fa nuova, mi unisce a Lui»</a:t>
            </a:r>
          </a:p>
          <a:p>
            <a:pPr lvl="1"/>
            <a:r>
              <a:rPr lang="it-IT" sz="1600" i="1" dirty="0"/>
              <a:t>«Realizzo un cambiamento immediato di stato - </a:t>
            </a:r>
            <a:r>
              <a:rPr lang="it-IT" sz="1600" b="1" i="1" dirty="0"/>
              <a:t>gradualmente mi apro alla relazione con Dio </a:t>
            </a:r>
            <a:r>
              <a:rPr lang="it-IT" sz="1600" i="1" dirty="0"/>
              <a:t>- ricevo parole precise di consolazione o di proficuo consiglio»</a:t>
            </a:r>
          </a:p>
          <a:p>
            <a:pPr lvl="1"/>
            <a:r>
              <a:rPr lang="it-IT" sz="1600" i="1" dirty="0"/>
              <a:t>«</a:t>
            </a:r>
            <a:r>
              <a:rPr lang="it-IT" sz="1600" b="1" i="1" dirty="0"/>
              <a:t>Sostituire nelle frasi che avevano come soggetto i genitori il soggetto DIO ha avviato dei cambiamenti interiori significativi</a:t>
            </a:r>
            <a:r>
              <a:rPr lang="it-IT" sz="1600" i="1" dirty="0"/>
              <a:t>»</a:t>
            </a:r>
          </a:p>
          <a:p>
            <a:pPr lvl="1"/>
            <a:endParaRPr lang="it-IT" sz="1600" i="1" dirty="0"/>
          </a:p>
          <a:p>
            <a:pPr lvl="1"/>
            <a:endParaRPr lang="it-IT" sz="1600" b="1" dirty="0"/>
          </a:p>
          <a:p>
            <a:pPr lvl="1"/>
            <a:endParaRPr lang="it-IT" sz="1600" i="1" dirty="0"/>
          </a:p>
        </p:txBody>
      </p:sp>
      <p:sp>
        <p:nvSpPr>
          <p:cNvPr id="4" name="Segnaposto numero diapositiva 3">
            <a:extLst>
              <a:ext uri="{FF2B5EF4-FFF2-40B4-BE49-F238E27FC236}">
                <a16:creationId xmlns="" xmlns:a16="http://schemas.microsoft.com/office/drawing/2014/main" id="{3D2395FA-2FD9-4986-AAE9-F77942AEFB4D}"/>
              </a:ext>
            </a:extLst>
          </p:cNvPr>
          <p:cNvSpPr>
            <a:spLocks noGrp="1"/>
          </p:cNvSpPr>
          <p:nvPr>
            <p:ph type="sldNum" sz="quarter" idx="12"/>
          </p:nvPr>
        </p:nvSpPr>
        <p:spPr/>
        <p:txBody>
          <a:bodyPr/>
          <a:lstStyle/>
          <a:p>
            <a:fld id="{48F63A3B-78C7-47BE-AE5E-E10140E04643}" type="slidenum">
              <a:rPr lang="en-US" smtClean="0"/>
              <a:pPr/>
              <a:t>27</a:t>
            </a:fld>
            <a:endParaRPr lang="en-US" dirty="0"/>
          </a:p>
        </p:txBody>
      </p:sp>
      <p:pic>
        <p:nvPicPr>
          <p:cNvPr id="5" name="Immagine 4" descr="logo DP.JPG"/>
          <p:cNvPicPr>
            <a:picLocks noChangeAspect="1"/>
          </p:cNvPicPr>
          <p:nvPr/>
        </p:nvPicPr>
        <p:blipFill>
          <a:blip r:embed="rId2" cstate="print"/>
          <a:stretch>
            <a:fillRect/>
          </a:stretch>
        </p:blipFill>
        <p:spPr>
          <a:xfrm>
            <a:off x="55420" y="41565"/>
            <a:ext cx="702955" cy="702955"/>
          </a:xfrm>
          <a:prstGeom prst="ellipse">
            <a:avLst/>
          </a:prstGeom>
          <a:ln>
            <a:no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37782020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E9AA3B4-922E-49F1-B0FF-D5A85315FF2E}"/>
              </a:ext>
            </a:extLst>
          </p:cNvPr>
          <p:cNvSpPr>
            <a:spLocks noGrp="1"/>
          </p:cNvSpPr>
          <p:nvPr>
            <p:ph type="title"/>
          </p:nvPr>
        </p:nvSpPr>
        <p:spPr>
          <a:xfrm>
            <a:off x="838200" y="365125"/>
            <a:ext cx="10515600" cy="549275"/>
          </a:xfrm>
        </p:spPr>
        <p:txBody>
          <a:bodyPr>
            <a:noAutofit/>
          </a:bodyPr>
          <a:lstStyle/>
          <a:p>
            <a:pPr algn="r"/>
            <a:r>
              <a:rPr lang="it-IT" sz="3200" dirty="0">
                <a:solidFill>
                  <a:schemeClr val="accent1"/>
                </a:solidFill>
              </a:rPr>
              <a:t>Un focus sulla dimensione spirituale</a:t>
            </a:r>
          </a:p>
        </p:txBody>
      </p:sp>
      <p:sp>
        <p:nvSpPr>
          <p:cNvPr id="3" name="Segnaposto contenuto 2">
            <a:extLst>
              <a:ext uri="{FF2B5EF4-FFF2-40B4-BE49-F238E27FC236}">
                <a16:creationId xmlns="" xmlns:a16="http://schemas.microsoft.com/office/drawing/2014/main" id="{A5A3AA9B-EBBB-4C56-BBE8-2660A730B8A3}"/>
              </a:ext>
            </a:extLst>
          </p:cNvPr>
          <p:cNvSpPr>
            <a:spLocks noGrp="1"/>
          </p:cNvSpPr>
          <p:nvPr>
            <p:ph idx="1"/>
          </p:nvPr>
        </p:nvSpPr>
        <p:spPr>
          <a:xfrm>
            <a:off x="838200" y="1097280"/>
            <a:ext cx="10515600" cy="5079683"/>
          </a:xfrm>
          <a:ln>
            <a:solidFill>
              <a:schemeClr val="accent1"/>
            </a:solidFill>
          </a:ln>
        </p:spPr>
        <p:txBody>
          <a:bodyPr>
            <a:normAutofit fontScale="85000" lnSpcReduction="10000"/>
          </a:bodyPr>
          <a:lstStyle/>
          <a:p>
            <a:r>
              <a:rPr lang="it-IT" sz="2000" b="1" dirty="0"/>
              <a:t>Domanda relativa alle difficoltà incontrate in qualche esercizio di auto-conoscimento</a:t>
            </a:r>
          </a:p>
          <a:p>
            <a:pPr lvl="1"/>
            <a:r>
              <a:rPr lang="it-IT" sz="1600" i="1" dirty="0"/>
              <a:t>«La persona riguardava MARCO GUZZI ! Nel quale proiettavo la mia invidia , esercizio molto utile per l'elaborazione dell'invidia , di cui però fino ad oggi in Darsi Pace non ho mai sentito. Parlare, eppure è una brutta bestia che mi sono dovuto lavorare da solo , assumendo MARCO come schermo sul quale proiettavo il conflitto avuto con mio Padre, un narciso. Inattaccabile, che aveva sempre ragione lui che conosceva la vita dal basso e non dava nessun valore a ciò che cercavo di esprimergli cercando di capire il mondo e la vita e cioè me stesso. Solo lui sapeva tutto e io non valevo niente, come per un certo tempo ho percepito in MARCO, per altro più giovane di me di otto anni...che pretendeva di sapere che io non già sapessi ! </a:t>
            </a:r>
            <a:r>
              <a:rPr lang="it-IT" sz="1600" b="1" i="1" dirty="0"/>
              <a:t>Ma qui la grazia di Dio mi ha soccorso </a:t>
            </a:r>
            <a:r>
              <a:rPr lang="it-IT" sz="1600" i="1" dirty="0"/>
              <a:t>e sorriso....ora sia pace tra noi, caro Marco , come con mio padre terrestre, che pur odiandolo, incredibilmente ho amato e oggi ringrazio, nella misericordia. Che cosa strana siamo noi esseri umani, o almeno io , con un Io narciso come quello di mio padre, terribile e meraviglioso, che pur attaccandolo, mi spiaceva fare fuori, rimanendo problema mio , ancora da lavorare</a:t>
            </a:r>
            <a:r>
              <a:rPr lang="it-IT" sz="1600" dirty="0"/>
              <a:t>.»</a:t>
            </a:r>
          </a:p>
          <a:p>
            <a:pPr lvl="1"/>
            <a:r>
              <a:rPr lang="it-IT" sz="1600" i="1" dirty="0"/>
              <a:t>«Perché la mia è un' autorità spirituale di spessore.» ??</a:t>
            </a:r>
          </a:p>
          <a:p>
            <a:r>
              <a:rPr lang="it-IT" sz="2000" b="1" dirty="0"/>
              <a:t>Se non hai ricevuto benefici pratici… con quali motivazioni continui…?</a:t>
            </a:r>
          </a:p>
          <a:p>
            <a:pPr lvl="1"/>
            <a:r>
              <a:rPr lang="it-IT" sz="1600" i="1" dirty="0"/>
              <a:t>«</a:t>
            </a:r>
            <a:r>
              <a:rPr lang="it-IT" sz="1600" b="1" i="1" dirty="0"/>
              <a:t>ho benefici spirituali</a:t>
            </a:r>
            <a:r>
              <a:rPr lang="it-IT" sz="1600" i="1" dirty="0"/>
              <a:t>»</a:t>
            </a:r>
          </a:p>
          <a:p>
            <a:pPr lvl="1"/>
            <a:r>
              <a:rPr lang="it-IT" sz="1600" i="1" dirty="0"/>
              <a:t>«</a:t>
            </a:r>
            <a:r>
              <a:rPr lang="it-IT" sz="1800" i="1" dirty="0"/>
              <a:t>non ho fatto il percorso dei sette anni pensando alla salute, ma </a:t>
            </a:r>
            <a:r>
              <a:rPr lang="it-IT" sz="1800" b="1" i="1" dirty="0"/>
              <a:t>pensando al benessere spirituale </a:t>
            </a:r>
            <a:r>
              <a:rPr lang="it-IT" sz="1800" i="1" dirty="0"/>
              <a:t>e cercando di comprendermi meglio e di più</a:t>
            </a:r>
            <a:r>
              <a:rPr lang="it-IT" sz="1700" dirty="0"/>
              <a:t>» </a:t>
            </a:r>
          </a:p>
          <a:p>
            <a:pPr lvl="1"/>
            <a:r>
              <a:rPr lang="it-IT" sz="1700" i="1" dirty="0"/>
              <a:t>«Perché attraverso il metodo Darsi Pace </a:t>
            </a:r>
            <a:r>
              <a:rPr lang="it-IT" sz="1700" b="1" i="1" dirty="0"/>
              <a:t>ho recuperato la mia fede </a:t>
            </a:r>
            <a:r>
              <a:rPr lang="it-IT" sz="1700" i="1" dirty="0"/>
              <a:t>spenta da anni. Ho rifatto la scelta e sento di avere una guida per viverla in modo </a:t>
            </a:r>
            <a:r>
              <a:rPr lang="it-IT" sz="1700" i="1" dirty="0" err="1"/>
              <a:t>piu'</a:t>
            </a:r>
            <a:r>
              <a:rPr lang="it-IT" sz="1700" i="1" dirty="0"/>
              <a:t> "vero" . Poi le parole e gli argomenti che trattiamo sono parole di verità , che sanno dare legittimità alla fatica del vivere, con risposte esistenziali serie e piene di speranza.» 	</a:t>
            </a:r>
          </a:p>
          <a:p>
            <a:pPr lvl="1"/>
            <a:r>
              <a:rPr lang="it-IT" sz="1700" i="1" dirty="0"/>
              <a:t>«Perché sono comunque interessato a proseguire un percorso che trovo interessante e significativo, </a:t>
            </a:r>
            <a:r>
              <a:rPr lang="it-IT" sz="1700" b="1" i="1" dirty="0"/>
              <a:t>E' necessario alimentare lo Spirito </a:t>
            </a:r>
            <a:r>
              <a:rPr lang="it-IT" sz="1700" i="1" dirty="0"/>
              <a:t>e l'anima non solo il corpo materiale perché è guidato dalla nostra forza interiore e questa va nutrita sempre.»	</a:t>
            </a:r>
          </a:p>
          <a:p>
            <a:pPr lvl="1"/>
            <a:r>
              <a:rPr lang="it-IT" sz="1800" i="1" dirty="0"/>
              <a:t>«</a:t>
            </a:r>
            <a:r>
              <a:rPr lang="it-IT" sz="1900" i="1" dirty="0"/>
              <a:t>Perché spero di poterne ricavare beneficio in futuro, Ricordo che Marco una volta parlò di </a:t>
            </a:r>
            <a:r>
              <a:rPr lang="it-IT" sz="1900" b="1" i="1" dirty="0"/>
              <a:t>scelte dettate dallo spirito </a:t>
            </a:r>
            <a:r>
              <a:rPr lang="it-IT" sz="1900" i="1" dirty="0"/>
              <a:t>che ci abita e non dal nostro ego. Spinte impellenti. Far parte del </a:t>
            </a:r>
            <a:r>
              <a:rPr lang="it-IT" sz="1900" i="1" dirty="0" err="1"/>
              <a:t>MpV</a:t>
            </a:r>
            <a:r>
              <a:rPr lang="it-IT" sz="1900" i="1" dirty="0"/>
              <a:t> e poi di DP non sono state scelte ragionate, sai di doverlo fare perché giusto e sensato e attraente e forte, e non hai altre opzioni alla pari, non hai scelta da operare o su cui ragionare.»	</a:t>
            </a:r>
          </a:p>
          <a:p>
            <a:pPr lvl="1"/>
            <a:endParaRPr lang="it-IT" sz="1800" i="1" dirty="0"/>
          </a:p>
          <a:p>
            <a:pPr marL="457200" lvl="1" indent="0">
              <a:buNone/>
            </a:pPr>
            <a:endParaRPr lang="it-IT" sz="1100" i="1" dirty="0"/>
          </a:p>
          <a:p>
            <a:pPr lvl="1"/>
            <a:endParaRPr lang="it-IT" sz="1100" i="1" dirty="0"/>
          </a:p>
          <a:p>
            <a:endParaRPr lang="it-IT" sz="1600" dirty="0"/>
          </a:p>
        </p:txBody>
      </p:sp>
      <p:sp>
        <p:nvSpPr>
          <p:cNvPr id="4" name="Segnaposto numero diapositiva 3">
            <a:extLst>
              <a:ext uri="{FF2B5EF4-FFF2-40B4-BE49-F238E27FC236}">
                <a16:creationId xmlns="" xmlns:a16="http://schemas.microsoft.com/office/drawing/2014/main" id="{66E2F271-169E-4D08-AF77-74C27DF2238B}"/>
              </a:ext>
            </a:extLst>
          </p:cNvPr>
          <p:cNvSpPr>
            <a:spLocks noGrp="1"/>
          </p:cNvSpPr>
          <p:nvPr>
            <p:ph type="sldNum" sz="quarter" idx="12"/>
          </p:nvPr>
        </p:nvSpPr>
        <p:spPr/>
        <p:txBody>
          <a:bodyPr/>
          <a:lstStyle/>
          <a:p>
            <a:fld id="{48F63A3B-78C7-47BE-AE5E-E10140E04643}" type="slidenum">
              <a:rPr lang="en-US" smtClean="0"/>
              <a:pPr/>
              <a:t>28</a:t>
            </a:fld>
            <a:endParaRPr lang="en-US" dirty="0"/>
          </a:p>
        </p:txBody>
      </p:sp>
      <p:pic>
        <p:nvPicPr>
          <p:cNvPr id="5" name="Immagine 4" descr="logo DP.JPG"/>
          <p:cNvPicPr>
            <a:picLocks noChangeAspect="1"/>
          </p:cNvPicPr>
          <p:nvPr/>
        </p:nvPicPr>
        <p:blipFill>
          <a:blip r:embed="rId2" cstate="print"/>
          <a:stretch>
            <a:fillRect/>
          </a:stretch>
        </p:blipFill>
        <p:spPr>
          <a:xfrm>
            <a:off x="55420" y="41565"/>
            <a:ext cx="702955" cy="702955"/>
          </a:xfrm>
          <a:prstGeom prst="ellipse">
            <a:avLst/>
          </a:prstGeom>
          <a:ln>
            <a:no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0052446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166525F-95C4-477A-A4E8-36F153A026C6}"/>
              </a:ext>
            </a:extLst>
          </p:cNvPr>
          <p:cNvSpPr>
            <a:spLocks noGrp="1"/>
          </p:cNvSpPr>
          <p:nvPr>
            <p:ph type="title"/>
          </p:nvPr>
        </p:nvSpPr>
        <p:spPr>
          <a:xfrm>
            <a:off x="838200" y="365126"/>
            <a:ext cx="10515600" cy="521140"/>
          </a:xfrm>
        </p:spPr>
        <p:txBody>
          <a:bodyPr>
            <a:noAutofit/>
          </a:bodyPr>
          <a:lstStyle/>
          <a:p>
            <a:pPr algn="r"/>
            <a:r>
              <a:rPr lang="it-IT" sz="3200" dirty="0">
                <a:solidFill>
                  <a:schemeClr val="accent1"/>
                </a:solidFill>
              </a:rPr>
              <a:t>Un focus sulla dimensione spirituale</a:t>
            </a:r>
          </a:p>
        </p:txBody>
      </p:sp>
      <p:sp>
        <p:nvSpPr>
          <p:cNvPr id="3" name="Segnaposto contenuto 2">
            <a:extLst>
              <a:ext uri="{FF2B5EF4-FFF2-40B4-BE49-F238E27FC236}">
                <a16:creationId xmlns="" xmlns:a16="http://schemas.microsoft.com/office/drawing/2014/main" id="{C0F2DDA1-141E-4710-8DA6-2A43AEAF68B6}"/>
              </a:ext>
            </a:extLst>
          </p:cNvPr>
          <p:cNvSpPr>
            <a:spLocks noGrp="1"/>
          </p:cNvSpPr>
          <p:nvPr>
            <p:ph idx="1"/>
          </p:nvPr>
        </p:nvSpPr>
        <p:spPr>
          <a:xfrm>
            <a:off x="838200" y="1209822"/>
            <a:ext cx="10515600" cy="4967141"/>
          </a:xfrm>
          <a:ln>
            <a:solidFill>
              <a:schemeClr val="accent1"/>
            </a:solidFill>
          </a:ln>
        </p:spPr>
        <p:txBody>
          <a:bodyPr>
            <a:normAutofit lnSpcReduction="10000"/>
          </a:bodyPr>
          <a:lstStyle/>
          <a:p>
            <a:pPr lvl="1"/>
            <a:r>
              <a:rPr lang="it-IT" sz="1600" i="1" dirty="0"/>
              <a:t>«10 anni prima di approdare ai gruppi Darsi Pace, cominciai a praticare il lavoro interiore quotidianamente, quindi avvenne in me un cambiamento profondo e raggiunsi anche la guarigione da una malattia insidiosa radicata da 15 anni. Il richiamo che Darsi Pace ha esercitato su di me è stato principalmente per </a:t>
            </a:r>
            <a:r>
              <a:rPr lang="it-IT" sz="1600" b="1" i="1" dirty="0"/>
              <a:t>l'approfondimento del cristianesimo </a:t>
            </a:r>
            <a:r>
              <a:rPr lang="it-IT" sz="1600" i="1" dirty="0"/>
              <a:t>proposto in modo mirabile da Marco.» </a:t>
            </a:r>
          </a:p>
          <a:p>
            <a:pPr lvl="1"/>
            <a:r>
              <a:rPr lang="it-IT" sz="1600" i="1" dirty="0"/>
              <a:t>«Cambiamenti decisivi, è il viaggio nella </a:t>
            </a:r>
            <a:r>
              <a:rPr lang="it-IT" sz="1600" b="1" i="1" dirty="0"/>
              <a:t>nuova umanità in Cristo</a:t>
            </a:r>
            <a:r>
              <a:rPr lang="it-IT" sz="1600" i="1" dirty="0"/>
              <a:t>, quindi i rapporti sono cambiati radicalmente. grazie all'attività costante di conoscenza interiore gli spazi dell'esistenza sono molto più aperta»</a:t>
            </a:r>
          </a:p>
          <a:p>
            <a:pPr lvl="1"/>
            <a:r>
              <a:rPr lang="it-IT" sz="1600" i="1" dirty="0"/>
              <a:t>«Ci sono stati parecchi cambiamenti sia psicologici con più consapevolezza, più apertura ma soprattutto con una </a:t>
            </a:r>
            <a:r>
              <a:rPr lang="it-IT" sz="1600" b="1" i="1" dirty="0"/>
              <a:t>spiritualità più autentica</a:t>
            </a:r>
            <a:r>
              <a:rPr lang="it-IT" sz="1600" i="1" dirty="0"/>
              <a:t>. Da anni conduco delle meditazioni con un gruppo di amiche, siamo nove e tutte sopra i 75 anni, Quando mi sono iscritta ho fatto partecipare il piccolo gruppetto a darsi pace. Ho avuto delle difficoltà perché non è facile cambiare, mettersi in gioco in una età avanzata, però tutte siamo più consapevoli e ho visto cambiamenti e aperture»</a:t>
            </a:r>
          </a:p>
          <a:p>
            <a:pPr lvl="1"/>
            <a:r>
              <a:rPr lang="it-IT" sz="1600" i="1" dirty="0"/>
              <a:t>«Dall'età della ragione (cioè i trent'anni), ho sempre praticato lavoro interiore, </a:t>
            </a:r>
            <a:r>
              <a:rPr lang="it-IT" sz="1600" b="1" i="1" dirty="0"/>
              <a:t>mai come ora alla ricerca di Dio</a:t>
            </a:r>
            <a:r>
              <a:rPr lang="it-IT" sz="1600" i="1" dirty="0"/>
              <a:t>. È questa la novità positiva che dà al mio lavoro una finalizzazione unica e al mio sentire un equilibrio che, se perduto, viene ritrovato poco dopo.»</a:t>
            </a:r>
          </a:p>
          <a:p>
            <a:pPr lvl="1"/>
            <a:r>
              <a:rPr lang="it-IT" sz="1600" i="1" dirty="0"/>
              <a:t>«Decisamente. Ora so che </a:t>
            </a:r>
            <a:r>
              <a:rPr lang="it-IT" sz="1600" b="1" i="1" dirty="0"/>
              <a:t>la malattia ha origine sempre da un disturbo spirituale</a:t>
            </a:r>
            <a:r>
              <a:rPr lang="it-IT" sz="1600" i="1" dirty="0"/>
              <a:t>.</a:t>
            </a:r>
          </a:p>
          <a:p>
            <a:pPr lvl="1"/>
            <a:r>
              <a:rPr lang="it-IT" sz="1600" i="1" dirty="0"/>
              <a:t>«E’ cambiato tutto, vedo in ogni problema fisico il collegamento con la psiche di quel momento. Quando ho avuto il tumore avevo da anni delle enormi difficoltà sul lavoro, e non mi sentivo capita in famiglia. Ora nonostante le grandi difficoltà del momento riesco ad essere abbastanza serena, dedicarmi alle persone che soffrono, so che non devo più dimostrare niente a nessuno, </a:t>
            </a:r>
            <a:r>
              <a:rPr lang="it-IT" sz="1600" b="1" i="1" dirty="0"/>
              <a:t>so che dentro di me trovo sempre Gesù e il Padre rivelato</a:t>
            </a:r>
            <a:r>
              <a:rPr lang="it-IT" sz="1600" i="1" dirty="0"/>
              <a:t>.»</a:t>
            </a:r>
          </a:p>
          <a:p>
            <a:pPr lvl="1"/>
            <a:r>
              <a:rPr lang="it-IT" sz="1600" i="1" dirty="0"/>
              <a:t>«Facendo il terapeuta, dall' inizio ho sempre lavorato su me. Il lavoro con i gruppi DP sta arricchendo ulteriormente il mio modo di rapportarmi a me, agli altri, al mio lavoro. In questo momento mi sento in un flusso, insieme ad altri, di consapevolezza, </a:t>
            </a:r>
            <a:r>
              <a:rPr lang="it-IT" sz="1600" b="1" i="1" dirty="0"/>
              <a:t>con speranza e fede</a:t>
            </a:r>
            <a:r>
              <a:rPr lang="it-IT" sz="1600" i="1" dirty="0"/>
              <a:t>.»</a:t>
            </a:r>
          </a:p>
          <a:p>
            <a:pPr marL="457200" lvl="1" indent="0">
              <a:buNone/>
            </a:pPr>
            <a:endParaRPr lang="it-IT" sz="1600" i="1" dirty="0"/>
          </a:p>
          <a:p>
            <a:pPr marL="457200" lvl="1" indent="0">
              <a:buNone/>
            </a:pPr>
            <a:endParaRPr lang="it-IT" sz="1200" dirty="0"/>
          </a:p>
        </p:txBody>
      </p:sp>
      <p:sp>
        <p:nvSpPr>
          <p:cNvPr id="4" name="Segnaposto numero diapositiva 3">
            <a:extLst>
              <a:ext uri="{FF2B5EF4-FFF2-40B4-BE49-F238E27FC236}">
                <a16:creationId xmlns="" xmlns:a16="http://schemas.microsoft.com/office/drawing/2014/main" id="{6232C764-AF1E-462B-9DB5-98E18243F130}"/>
              </a:ext>
            </a:extLst>
          </p:cNvPr>
          <p:cNvSpPr>
            <a:spLocks noGrp="1"/>
          </p:cNvSpPr>
          <p:nvPr>
            <p:ph type="sldNum" sz="quarter" idx="12"/>
          </p:nvPr>
        </p:nvSpPr>
        <p:spPr/>
        <p:txBody>
          <a:bodyPr/>
          <a:lstStyle/>
          <a:p>
            <a:fld id="{48F63A3B-78C7-47BE-AE5E-E10140E04643}" type="slidenum">
              <a:rPr lang="en-US" smtClean="0"/>
              <a:pPr/>
              <a:t>29</a:t>
            </a:fld>
            <a:endParaRPr lang="en-US" dirty="0"/>
          </a:p>
        </p:txBody>
      </p:sp>
      <p:pic>
        <p:nvPicPr>
          <p:cNvPr id="5" name="Immagine 4" descr="logo DP.JPG"/>
          <p:cNvPicPr>
            <a:picLocks noChangeAspect="1"/>
          </p:cNvPicPr>
          <p:nvPr/>
        </p:nvPicPr>
        <p:blipFill>
          <a:blip r:embed="rId2" cstate="print"/>
          <a:stretch>
            <a:fillRect/>
          </a:stretch>
        </p:blipFill>
        <p:spPr>
          <a:xfrm>
            <a:off x="55420" y="41565"/>
            <a:ext cx="702955" cy="702955"/>
          </a:xfrm>
          <a:prstGeom prst="ellipse">
            <a:avLst/>
          </a:prstGeom>
          <a:ln>
            <a:no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4247314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9FE0925-4BB5-435B-8AFA-DDD59BA28BBB}"/>
              </a:ext>
            </a:extLst>
          </p:cNvPr>
          <p:cNvSpPr>
            <a:spLocks noGrp="1"/>
          </p:cNvSpPr>
          <p:nvPr>
            <p:ph type="title"/>
          </p:nvPr>
        </p:nvSpPr>
        <p:spPr>
          <a:xfrm>
            <a:off x="838200" y="365125"/>
            <a:ext cx="10515600" cy="900967"/>
          </a:xfrm>
        </p:spPr>
        <p:txBody>
          <a:bodyPr>
            <a:normAutofit/>
          </a:bodyPr>
          <a:lstStyle/>
          <a:p>
            <a:pPr algn="r"/>
            <a:r>
              <a:rPr lang="it-IT" dirty="0">
                <a:solidFill>
                  <a:schemeClr val="accent1"/>
                </a:solidFill>
              </a:rPr>
              <a:t>Anagrafica</a:t>
            </a:r>
          </a:p>
        </p:txBody>
      </p:sp>
      <p:sp>
        <p:nvSpPr>
          <p:cNvPr id="3" name="Segnaposto contenuto 2">
            <a:extLst>
              <a:ext uri="{FF2B5EF4-FFF2-40B4-BE49-F238E27FC236}">
                <a16:creationId xmlns="" xmlns:a16="http://schemas.microsoft.com/office/drawing/2014/main" id="{9FBBD4EC-498C-4A03-8AEB-4107AFFF8772}"/>
              </a:ext>
            </a:extLst>
          </p:cNvPr>
          <p:cNvSpPr>
            <a:spLocks noGrp="1"/>
          </p:cNvSpPr>
          <p:nvPr>
            <p:ph sz="half" idx="1"/>
          </p:nvPr>
        </p:nvSpPr>
        <p:spPr>
          <a:xfrm>
            <a:off x="838200" y="1392702"/>
            <a:ext cx="5181600" cy="4784261"/>
          </a:xfrm>
          <a:ln>
            <a:solidFill>
              <a:schemeClr val="tx1"/>
            </a:solidFill>
          </a:ln>
        </p:spPr>
        <p:txBody>
          <a:bodyPr anchor="b">
            <a:normAutofit fontScale="92500" lnSpcReduction="20000"/>
          </a:bodyPr>
          <a:lstStyle/>
          <a:p>
            <a:endParaRPr lang="it-IT" sz="1800" dirty="0"/>
          </a:p>
          <a:p>
            <a:pPr algn="just"/>
            <a:r>
              <a:rPr lang="it-IT" sz="1800" dirty="0"/>
              <a:t>Le risposte ai questionari evidenziano alcune caratteristiche della popolazione che frequenta gli approfondimenti, certamente già noti ed evidenti</a:t>
            </a:r>
          </a:p>
          <a:p>
            <a:pPr algn="just"/>
            <a:r>
              <a:rPr lang="it-IT" sz="1800" dirty="0"/>
              <a:t> La loro significatività dipende innanzitutto dal confronto con l’universo dei partecipanti all’insieme  delle iniziative DP (considerato che il questionario era rivolto alla sola popolazione dei frequentanti gli approfondimenti) e dalla dinamica delle partecipazioni nel tempo: come aumenta o diminuisce la partecipazione negli anni, in base agli elementi anagrafici </a:t>
            </a:r>
            <a:r>
              <a:rPr lang="it-IT" sz="1800" dirty="0" smtClean="0"/>
              <a:t>considerati.</a:t>
            </a:r>
            <a:endParaRPr lang="it-IT" sz="1800" dirty="0"/>
          </a:p>
          <a:p>
            <a:pPr algn="just"/>
            <a:r>
              <a:rPr lang="it-IT" sz="1800" dirty="0"/>
              <a:t>Ciò detto la ricerca conferma:</a:t>
            </a:r>
          </a:p>
          <a:p>
            <a:pPr lvl="1" algn="just"/>
            <a:r>
              <a:rPr lang="it-IT" sz="1800" dirty="0"/>
              <a:t>anzianità piuttosto elevata dei partecipanti </a:t>
            </a:r>
          </a:p>
          <a:p>
            <a:pPr lvl="1" algn="just"/>
            <a:r>
              <a:rPr lang="it-IT" sz="1800" dirty="0"/>
              <a:t>prevalenza netta delle donne rispetto agli uomini che sono più del doppio della popolazione maschile </a:t>
            </a:r>
          </a:p>
          <a:p>
            <a:pPr lvl="1" algn="just"/>
            <a:r>
              <a:rPr lang="it-IT" sz="1800" dirty="0"/>
              <a:t>su base geografica sono praticamente presenti partecipanti da tutte le Regioni, ma con una fortissima concentrazione in due Regioni: Lombardia e Lazio </a:t>
            </a:r>
          </a:p>
          <a:p>
            <a:pPr lvl="1"/>
            <a:endParaRPr lang="it-IT" sz="1600" dirty="0"/>
          </a:p>
        </p:txBody>
      </p:sp>
      <p:sp>
        <p:nvSpPr>
          <p:cNvPr id="4" name="Segnaposto contenuto 3">
            <a:extLst>
              <a:ext uri="{FF2B5EF4-FFF2-40B4-BE49-F238E27FC236}">
                <a16:creationId xmlns="" xmlns:a16="http://schemas.microsoft.com/office/drawing/2014/main" id="{F4DB812A-83CD-4039-87A8-6CEA2D7FBB59}"/>
              </a:ext>
            </a:extLst>
          </p:cNvPr>
          <p:cNvSpPr>
            <a:spLocks noGrp="1"/>
          </p:cNvSpPr>
          <p:nvPr>
            <p:ph sz="half" idx="2"/>
          </p:nvPr>
        </p:nvSpPr>
        <p:spPr>
          <a:ln>
            <a:solidFill>
              <a:schemeClr val="tx1"/>
            </a:solidFill>
          </a:ln>
        </p:spPr>
        <p:txBody>
          <a:bodyPr>
            <a:normAutofit fontScale="92500" lnSpcReduction="20000"/>
          </a:bodyPr>
          <a:lstStyle/>
          <a:p>
            <a:pPr marL="0" indent="0">
              <a:buNone/>
            </a:pPr>
            <a:endParaRPr lang="it-IT" sz="2000" b="1" i="1" dirty="0"/>
          </a:p>
          <a:p>
            <a:pPr marL="0" indent="0">
              <a:buNone/>
            </a:pPr>
            <a:endParaRPr lang="it-IT" sz="2000" b="1" i="1" dirty="0"/>
          </a:p>
          <a:p>
            <a:pPr marL="0" indent="0">
              <a:buNone/>
            </a:pPr>
            <a:r>
              <a:rPr lang="it-IT" sz="2000" b="1" i="1" dirty="0"/>
              <a:t>Spunti di riflessione</a:t>
            </a:r>
          </a:p>
          <a:p>
            <a:pPr lvl="1"/>
            <a:r>
              <a:rPr lang="it-IT" sz="2000" i="1" dirty="0"/>
              <a:t>I dati relativi alla partecipazione alle diverse annualità possono confermare questa tendenza o mostrare un orientamento diverso</a:t>
            </a:r>
          </a:p>
          <a:p>
            <a:pPr lvl="1"/>
            <a:r>
              <a:rPr lang="it-IT" sz="2000" i="1" dirty="0"/>
              <a:t>Nel primo </a:t>
            </a:r>
            <a:r>
              <a:rPr lang="it-IT" sz="2200" i="1" dirty="0"/>
              <a:t>caso può essere importante cercare di </a:t>
            </a:r>
            <a:r>
              <a:rPr lang="it-IT" sz="1700" i="1" dirty="0"/>
              <a:t> </a:t>
            </a:r>
            <a:r>
              <a:rPr lang="it-IT" sz="1900" i="1" dirty="0"/>
              <a:t>insistere su</a:t>
            </a:r>
            <a:r>
              <a:rPr lang="it-IT" sz="2600" i="1" dirty="0"/>
              <a:t> </a:t>
            </a:r>
            <a:r>
              <a:rPr lang="it-IT" sz="2000" i="1" dirty="0"/>
              <a:t>iniziative mirate per coinvolgere altre fasce di popolazione</a:t>
            </a:r>
          </a:p>
          <a:p>
            <a:pPr lvl="1"/>
            <a:r>
              <a:rPr lang="it-IT" sz="2000" i="1" dirty="0"/>
              <a:t>Già l’iniziativa del gruppo giovanile «l’Indispensabile» sta facendo molto in questa direzione e altro ancora potrà essere perseguito  in futuro</a:t>
            </a:r>
          </a:p>
          <a:p>
            <a:pPr lvl="1"/>
            <a:endParaRPr lang="it-IT" sz="2000" i="1" dirty="0"/>
          </a:p>
          <a:p>
            <a:endParaRPr lang="it-IT" sz="2000" dirty="0"/>
          </a:p>
        </p:txBody>
      </p:sp>
      <p:sp>
        <p:nvSpPr>
          <p:cNvPr id="6" name="Segnaposto numero diapositiva 5">
            <a:extLst>
              <a:ext uri="{FF2B5EF4-FFF2-40B4-BE49-F238E27FC236}">
                <a16:creationId xmlns="" xmlns:a16="http://schemas.microsoft.com/office/drawing/2014/main" id="{5DA6F4CC-2972-45B8-8ECB-AC42CC80FB49}"/>
              </a:ext>
            </a:extLst>
          </p:cNvPr>
          <p:cNvSpPr>
            <a:spLocks noGrp="1"/>
          </p:cNvSpPr>
          <p:nvPr>
            <p:ph type="sldNum" sz="quarter" idx="12"/>
          </p:nvPr>
        </p:nvSpPr>
        <p:spPr/>
        <p:txBody>
          <a:bodyPr/>
          <a:lstStyle/>
          <a:p>
            <a:fld id="{48F63A3B-78C7-47BE-AE5E-E10140E04643}" type="slidenum">
              <a:rPr lang="en-US" smtClean="0"/>
              <a:pPr/>
              <a:t>3</a:t>
            </a:fld>
            <a:endParaRPr lang="en-US" dirty="0"/>
          </a:p>
        </p:txBody>
      </p:sp>
      <p:pic>
        <p:nvPicPr>
          <p:cNvPr id="7" name="Immagine 6" descr="logo DP.JPG"/>
          <p:cNvPicPr>
            <a:picLocks noChangeAspect="1"/>
          </p:cNvPicPr>
          <p:nvPr/>
        </p:nvPicPr>
        <p:blipFill>
          <a:blip r:embed="rId2" cstate="print"/>
          <a:stretch>
            <a:fillRect/>
          </a:stretch>
        </p:blipFill>
        <p:spPr>
          <a:xfrm>
            <a:off x="55420" y="41565"/>
            <a:ext cx="702955" cy="702955"/>
          </a:xfrm>
          <a:prstGeom prst="ellipse">
            <a:avLst/>
          </a:prstGeom>
          <a:ln>
            <a:no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8718918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6A26C38-D87C-427B-9F95-D2043E6D274A}"/>
              </a:ext>
            </a:extLst>
          </p:cNvPr>
          <p:cNvSpPr>
            <a:spLocks noGrp="1"/>
          </p:cNvSpPr>
          <p:nvPr>
            <p:ph type="title"/>
          </p:nvPr>
        </p:nvSpPr>
        <p:spPr>
          <a:xfrm>
            <a:off x="838200" y="365126"/>
            <a:ext cx="10515600" cy="315912"/>
          </a:xfrm>
        </p:spPr>
        <p:txBody>
          <a:bodyPr>
            <a:noAutofit/>
          </a:bodyPr>
          <a:lstStyle/>
          <a:p>
            <a:pPr algn="r"/>
            <a:r>
              <a:rPr lang="it-IT" sz="3200" dirty="0">
                <a:solidFill>
                  <a:schemeClr val="accent1"/>
                </a:solidFill>
              </a:rPr>
              <a:t>Un focus sulla dimensione spirituale</a:t>
            </a:r>
            <a:endParaRPr lang="it-IT" sz="3200" dirty="0"/>
          </a:p>
        </p:txBody>
      </p:sp>
      <p:sp>
        <p:nvSpPr>
          <p:cNvPr id="3" name="Segnaposto contenuto 2">
            <a:extLst>
              <a:ext uri="{FF2B5EF4-FFF2-40B4-BE49-F238E27FC236}">
                <a16:creationId xmlns="" xmlns:a16="http://schemas.microsoft.com/office/drawing/2014/main" id="{7C7129E5-37E9-4D3D-BB77-F844FE2D2E41}"/>
              </a:ext>
            </a:extLst>
          </p:cNvPr>
          <p:cNvSpPr>
            <a:spLocks noGrp="1"/>
          </p:cNvSpPr>
          <p:nvPr>
            <p:ph idx="1"/>
          </p:nvPr>
        </p:nvSpPr>
        <p:spPr>
          <a:xfrm>
            <a:off x="838200" y="1083212"/>
            <a:ext cx="10515600" cy="5093751"/>
          </a:xfrm>
          <a:ln>
            <a:solidFill>
              <a:schemeClr val="accent1"/>
            </a:solidFill>
          </a:ln>
        </p:spPr>
        <p:txBody>
          <a:bodyPr>
            <a:noAutofit/>
          </a:bodyPr>
          <a:lstStyle/>
          <a:p>
            <a:pPr lvl="1"/>
            <a:r>
              <a:rPr lang="it-IT" sz="1600" i="1" dirty="0"/>
              <a:t>«Ho sempre pensato che le </a:t>
            </a:r>
            <a:r>
              <a:rPr lang="it-IT" sz="1600" b="1" i="1" dirty="0"/>
              <a:t>malattie sono un sintomo del male dell'anima</a:t>
            </a:r>
            <a:r>
              <a:rPr lang="it-IT" sz="1600" i="1" dirty="0"/>
              <a:t>, questo lavoro lo conferma ogni volta»</a:t>
            </a:r>
          </a:p>
          <a:p>
            <a:pPr lvl="1"/>
            <a:r>
              <a:rPr lang="it-IT" sz="1600" i="1" dirty="0"/>
              <a:t>«Ho svolto in precedenza percorsi con Mauro </a:t>
            </a:r>
            <a:r>
              <a:rPr lang="it-IT" sz="1600" i="1" dirty="0" err="1"/>
              <a:t>Scardovelli</a:t>
            </a:r>
            <a:r>
              <a:rPr lang="it-IT" sz="1600" i="1" dirty="0"/>
              <a:t>, tutt'ora faccio parte di un gruppo di costella azioni con Rocco Giordano. </a:t>
            </a:r>
            <a:r>
              <a:rPr lang="it-IT" sz="1600" b="1" i="1" dirty="0"/>
              <a:t>Marco Guzzi dà risposte all'anima </a:t>
            </a:r>
            <a:r>
              <a:rPr lang="it-IT" sz="1600" i="1" dirty="0"/>
              <a:t>rispondendo a domande antiche. In DP ho trovato la via della mia realizzazione, la consolazione e la guarigione delle mie ferite e il radicamento e </a:t>
            </a:r>
            <a:r>
              <a:rPr lang="it-IT" sz="1600" b="1" i="1" dirty="0"/>
              <a:t>approfondimento della mia fede</a:t>
            </a:r>
            <a:r>
              <a:rPr lang="it-IT" sz="1600" i="1" dirty="0"/>
              <a:t>. Di questo ne giovano»</a:t>
            </a:r>
          </a:p>
          <a:p>
            <a:pPr lvl="1">
              <a:lnSpc>
                <a:spcPct val="100000"/>
              </a:lnSpc>
            </a:pPr>
            <a:r>
              <a:rPr lang="it-IT" sz="1600" i="1" dirty="0"/>
              <a:t>«Cambiamento c'è stato senz'altro nel senso che ho molto approfondito il senso del dolore e della sofferenza che attraversano le nostre vite legandoli molto ai significati della </a:t>
            </a:r>
            <a:r>
              <a:rPr lang="it-IT" sz="1600" b="1" i="1" dirty="0"/>
              <a:t>passione di nostro Signore</a:t>
            </a:r>
            <a:r>
              <a:rPr lang="it-IT" sz="1600" i="1" dirty="0"/>
              <a:t>. Non però in senso rappresentativo ma esperienziale, se è vero come è vero che la vittima immolata già risorta continua questo suo patire nel non ancora del nostro divenire storico. Sotto questo aspetto, il dolore di ognuno, pur con alti e bassi, si trasfigurerà alla luce di questa compartecipazione. In conseguenza della "separazione originaria" che si ripete in ogni uomo che viene alla luce in questo mondo (nel peccato mi ha concepito mia madre-recita il Salmo) diveniamo figli dell'oblio. </a:t>
            </a:r>
            <a:r>
              <a:rPr lang="it-IT" sz="1600" b="1" i="1" dirty="0"/>
              <a:t>Gesù è venuto a ricordarci "chi siamo" </a:t>
            </a:r>
            <a:r>
              <a:rPr lang="it-IT" sz="1600" i="1" dirty="0"/>
              <a:t>ossia figli nel Figlio per restituirci l'eternità dell'Io sono! E così sia!</a:t>
            </a:r>
            <a:r>
              <a:rPr lang="it-IT" sz="1600" dirty="0"/>
              <a:t>	</a:t>
            </a:r>
          </a:p>
          <a:p>
            <a:pPr lvl="1">
              <a:lnSpc>
                <a:spcPct val="100000"/>
              </a:lnSpc>
            </a:pPr>
            <a:r>
              <a:rPr lang="it-IT" sz="1600" i="1" dirty="0"/>
              <a:t>«La differenza rispetto al periodo nel quale non svolgevo alcuna pratica è che, prima, il mio agire era condizionato totalmente dalla paura e dal "fuggire" il problema. Ora sento maggiore stabilità interiore, un senso di affidamento alla Vita ed una apertura ad essa, nonostante le preoccupazioni siano rimaste. Convivo con esse ma </a:t>
            </a:r>
            <a:r>
              <a:rPr lang="it-IT" sz="1600" b="1" i="1" dirty="0"/>
              <a:t>sono aperta alla Vita ed alla azione dello Spirito che tutto abita e vivifica»</a:t>
            </a:r>
          </a:p>
          <a:p>
            <a:pPr lvl="1">
              <a:lnSpc>
                <a:spcPct val="100000"/>
              </a:lnSpc>
            </a:pPr>
            <a:r>
              <a:rPr lang="it-IT" sz="1600" i="1" dirty="0"/>
              <a:t>«No. Io penso alla salute, non penso alle malattie, è sempre stato così. Darsi pace l'ho vissuto come </a:t>
            </a:r>
            <a:r>
              <a:rPr lang="it-IT" sz="1600" b="1" i="1" dirty="0"/>
              <a:t>una crescita personale nei tre livelli psicologico, culturale e spirituale.»	</a:t>
            </a:r>
          </a:p>
          <a:p>
            <a:pPr lvl="1">
              <a:lnSpc>
                <a:spcPct val="100000"/>
              </a:lnSpc>
            </a:pPr>
            <a:endParaRPr lang="it-IT" sz="1600" i="1" dirty="0"/>
          </a:p>
          <a:p>
            <a:pPr marL="0" indent="0">
              <a:lnSpc>
                <a:spcPct val="100000"/>
              </a:lnSpc>
              <a:buNone/>
            </a:pPr>
            <a:r>
              <a:rPr lang="it-IT" sz="1600" dirty="0"/>
              <a:t>	</a:t>
            </a:r>
          </a:p>
        </p:txBody>
      </p:sp>
      <p:sp>
        <p:nvSpPr>
          <p:cNvPr id="4" name="Segnaposto numero diapositiva 3">
            <a:extLst>
              <a:ext uri="{FF2B5EF4-FFF2-40B4-BE49-F238E27FC236}">
                <a16:creationId xmlns="" xmlns:a16="http://schemas.microsoft.com/office/drawing/2014/main" id="{22E80BF6-84F0-43B9-9570-9AF658ED5942}"/>
              </a:ext>
            </a:extLst>
          </p:cNvPr>
          <p:cNvSpPr>
            <a:spLocks noGrp="1"/>
          </p:cNvSpPr>
          <p:nvPr>
            <p:ph type="sldNum" sz="quarter" idx="12"/>
          </p:nvPr>
        </p:nvSpPr>
        <p:spPr/>
        <p:txBody>
          <a:bodyPr/>
          <a:lstStyle/>
          <a:p>
            <a:fld id="{48F63A3B-78C7-47BE-AE5E-E10140E04643}" type="slidenum">
              <a:rPr lang="en-US" smtClean="0"/>
              <a:pPr/>
              <a:t>30</a:t>
            </a:fld>
            <a:endParaRPr lang="en-US" dirty="0"/>
          </a:p>
        </p:txBody>
      </p:sp>
      <p:pic>
        <p:nvPicPr>
          <p:cNvPr id="5" name="Immagine 4" descr="logo DP.JPG"/>
          <p:cNvPicPr>
            <a:picLocks noChangeAspect="1"/>
          </p:cNvPicPr>
          <p:nvPr/>
        </p:nvPicPr>
        <p:blipFill>
          <a:blip r:embed="rId2" cstate="print"/>
          <a:stretch>
            <a:fillRect/>
          </a:stretch>
        </p:blipFill>
        <p:spPr>
          <a:xfrm>
            <a:off x="55420" y="41565"/>
            <a:ext cx="702955" cy="702955"/>
          </a:xfrm>
          <a:prstGeom prst="ellipse">
            <a:avLst/>
          </a:prstGeom>
          <a:ln>
            <a:no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8927779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208FF50-B4E6-4257-A7E2-67D2FF5DB8AD}"/>
              </a:ext>
            </a:extLst>
          </p:cNvPr>
          <p:cNvSpPr>
            <a:spLocks noGrp="1"/>
          </p:cNvSpPr>
          <p:nvPr>
            <p:ph type="title"/>
          </p:nvPr>
        </p:nvSpPr>
        <p:spPr>
          <a:xfrm>
            <a:off x="838200" y="365126"/>
            <a:ext cx="10515600" cy="507072"/>
          </a:xfrm>
        </p:spPr>
        <p:txBody>
          <a:bodyPr>
            <a:noAutofit/>
          </a:bodyPr>
          <a:lstStyle/>
          <a:p>
            <a:pPr algn="r"/>
            <a:r>
              <a:rPr lang="it-IT" sz="3200" dirty="0">
                <a:solidFill>
                  <a:schemeClr val="accent1"/>
                </a:solidFill>
              </a:rPr>
              <a:t>Un focus sulla dimensione spirituale</a:t>
            </a:r>
            <a:endParaRPr lang="it-IT" sz="3200" dirty="0"/>
          </a:p>
        </p:txBody>
      </p:sp>
      <p:sp>
        <p:nvSpPr>
          <p:cNvPr id="3" name="Segnaposto contenuto 2">
            <a:extLst>
              <a:ext uri="{FF2B5EF4-FFF2-40B4-BE49-F238E27FC236}">
                <a16:creationId xmlns="" xmlns:a16="http://schemas.microsoft.com/office/drawing/2014/main" id="{F30D7F3C-C37B-426A-8C9A-01F6C84E389B}"/>
              </a:ext>
            </a:extLst>
          </p:cNvPr>
          <p:cNvSpPr>
            <a:spLocks noGrp="1"/>
          </p:cNvSpPr>
          <p:nvPr>
            <p:ph idx="1"/>
          </p:nvPr>
        </p:nvSpPr>
        <p:spPr>
          <a:xfrm>
            <a:off x="838200" y="1223889"/>
            <a:ext cx="10515600" cy="4953074"/>
          </a:xfrm>
          <a:ln>
            <a:solidFill>
              <a:schemeClr val="accent1"/>
            </a:solidFill>
          </a:ln>
        </p:spPr>
        <p:txBody>
          <a:bodyPr>
            <a:normAutofit fontScale="92500"/>
          </a:bodyPr>
          <a:lstStyle/>
          <a:p>
            <a:pPr lvl="1">
              <a:lnSpc>
                <a:spcPct val="100000"/>
              </a:lnSpc>
            </a:pPr>
            <a:r>
              <a:rPr lang="it-IT" sz="1600" i="1" dirty="0"/>
              <a:t>«Pratico da molti anni il lavoro interiore avendo fatto molte esperienze di cui il </a:t>
            </a:r>
            <a:r>
              <a:rPr lang="it-IT" sz="1600" b="1" i="1" dirty="0"/>
              <a:t>lavoro di Darsi pace è una sintesi</a:t>
            </a:r>
            <a:r>
              <a:rPr lang="it-IT" sz="1600" i="1" dirty="0"/>
              <a:t>»</a:t>
            </a:r>
          </a:p>
          <a:p>
            <a:pPr lvl="1">
              <a:lnSpc>
                <a:spcPct val="100000"/>
              </a:lnSpc>
            </a:pPr>
            <a:r>
              <a:rPr lang="it-IT" sz="1600" i="1" dirty="0"/>
              <a:t>«Prima di scoprire darsi pace sentivo una grande sofferenza che era completamente insensata. Ho capito che la sofferenza fa parte del nostro percorso e ogni volta che ricado in questo stato cerco di ritrovare ciò che inconsciamente rinnego. In questi momenti bui provo di nuovo a meditare, a riconnettermi con ciò che in passato mi ha dato gioia. Mi accorgo che se non gli do troppo credito questo stato si indebolisce. Mi sono sentita così anche a Natale, sola e abbandonata. Oggi ho provato a meditare di nuovo e mi è tornata alla mente la frase di Gesù in croce: Mio Dio mio Dio perché mi hai abbandonato? Ma in realtà sono io che lo abbandono e mi sento indegna del suo amore. </a:t>
            </a:r>
            <a:r>
              <a:rPr lang="it-IT" sz="1600" b="1" i="1" dirty="0"/>
              <a:t>Leggere la poesia sulla croce e scoprire ancora una volta che Dio ci ama senza condizioni mi ha ridato la speranza</a:t>
            </a:r>
            <a:r>
              <a:rPr lang="it-IT" sz="1600" i="1" dirty="0"/>
              <a:t>»</a:t>
            </a:r>
          </a:p>
          <a:p>
            <a:pPr lvl="1">
              <a:lnSpc>
                <a:spcPct val="100000"/>
              </a:lnSpc>
            </a:pPr>
            <a:r>
              <a:rPr lang="it-IT" sz="1600" i="1" dirty="0"/>
              <a:t>«Sono meno suscettibile e più coraggiosa nella relazione con gli altri, ma spesso ancora non riesco ad essere consapevole dei miei setting mentre sto interagendo...Cioè non ho ancora chiaro quale sia </a:t>
            </a:r>
            <a:r>
              <a:rPr lang="it-IT" sz="1600" b="1" i="1" dirty="0"/>
              <a:t>il mio 'debito karmico</a:t>
            </a:r>
            <a:r>
              <a:rPr lang="it-IT" sz="1600" i="1" dirty="0"/>
              <a:t>’, da che cosa sto fuggendo, ma è urgente e vitale per me </a:t>
            </a:r>
            <a:r>
              <a:rPr lang="it-IT" sz="1600" i="1" dirty="0" err="1"/>
              <a:t>dis</a:t>
            </a:r>
            <a:r>
              <a:rPr lang="it-IT" sz="1600" i="1" dirty="0"/>
              <a:t>-identificarmi al più presto dal mio schema. Avrei bisogno di un intervento specifico di un esperto che mi aiuti a capire le motivazioni di un mio comportamento reiterato e compulsivo.»	</a:t>
            </a:r>
          </a:p>
          <a:p>
            <a:pPr lvl="1"/>
            <a:r>
              <a:rPr lang="it-IT" sz="1600" i="1" dirty="0"/>
              <a:t>«Sono più serena, più abbandonata, più affidata al Signore e quel che mi può accadere sarà vissuto con il Signore e poi tutto è provvisorio. Ci attende la felicità </a:t>
            </a:r>
            <a:r>
              <a:rPr lang="it-IT" sz="1600" b="1" i="1" dirty="0"/>
              <a:t>che in pizzico il Signore ci concede di vivere fin d'ora</a:t>
            </a:r>
            <a:r>
              <a:rPr lang="it-IT" sz="1600" i="1" dirty="0"/>
              <a:t>.»</a:t>
            </a:r>
          </a:p>
          <a:p>
            <a:pPr lvl="1"/>
            <a:r>
              <a:rPr lang="it-IT" sz="1700" dirty="0"/>
              <a:t>«</a:t>
            </a:r>
            <a:r>
              <a:rPr lang="it-IT" sz="1700" b="1" i="1" dirty="0"/>
              <a:t>Stare bene fisicamente e spiritualmente </a:t>
            </a:r>
            <a:r>
              <a:rPr lang="it-IT" sz="1700" i="1" dirty="0"/>
              <a:t>è diventato un obbiettivo da perseguire quotidianamente consapevole del male che posso seminare quando "non sto' bene"....Darsi pace mi ha reso </a:t>
            </a:r>
            <a:r>
              <a:rPr lang="it-IT" sz="1700" i="1" dirty="0" err="1"/>
              <a:t>piu'</a:t>
            </a:r>
            <a:r>
              <a:rPr lang="it-IT" sz="1700" i="1" dirty="0"/>
              <a:t> consapevole»	</a:t>
            </a:r>
          </a:p>
          <a:p>
            <a:pPr lvl="1"/>
            <a:r>
              <a:rPr lang="it-IT" sz="1700" i="1" dirty="0"/>
              <a:t>«Vengo da un lavoro psicologico profondo, otto anni di psicoanalisi individuale e di gruppo, svolto ormai in anni lontani, nel mezzo del </a:t>
            </a:r>
            <a:r>
              <a:rPr lang="it-IT" sz="1700" i="1" dirty="0" err="1"/>
              <a:t>cammin</a:t>
            </a:r>
            <a:r>
              <a:rPr lang="it-IT" sz="1700" i="1" dirty="0"/>
              <a:t> della mia vita , dentro il quale ero sprofondato. </a:t>
            </a:r>
            <a:r>
              <a:rPr lang="it-IT" sz="1700" b="1" i="1" dirty="0"/>
              <a:t>Dopo l'analisi, riscopro il valore della religione e della fede</a:t>
            </a:r>
            <a:r>
              <a:rPr lang="it-IT" sz="1700" i="1" dirty="0"/>
              <a:t>, perché l'analisi, pure utile per ridare vigore alla mia vita, non bastava, avevo bisogno di senso . Con Darsi Pace, sto re-imparando la fede, con la conoscenza, l'affidamento e la preghiera» 	</a:t>
            </a:r>
          </a:p>
          <a:p>
            <a:pPr lvl="1"/>
            <a:endParaRPr lang="it-IT" sz="1600" i="1" dirty="0"/>
          </a:p>
        </p:txBody>
      </p:sp>
      <p:sp>
        <p:nvSpPr>
          <p:cNvPr id="4" name="Segnaposto numero diapositiva 3">
            <a:extLst>
              <a:ext uri="{FF2B5EF4-FFF2-40B4-BE49-F238E27FC236}">
                <a16:creationId xmlns="" xmlns:a16="http://schemas.microsoft.com/office/drawing/2014/main" id="{7277450D-A81C-48E8-A6AF-1225A6511B5F}"/>
              </a:ext>
            </a:extLst>
          </p:cNvPr>
          <p:cNvSpPr>
            <a:spLocks noGrp="1"/>
          </p:cNvSpPr>
          <p:nvPr>
            <p:ph type="sldNum" sz="quarter" idx="12"/>
          </p:nvPr>
        </p:nvSpPr>
        <p:spPr/>
        <p:txBody>
          <a:bodyPr/>
          <a:lstStyle/>
          <a:p>
            <a:fld id="{48F63A3B-78C7-47BE-AE5E-E10140E04643}" type="slidenum">
              <a:rPr lang="en-US" smtClean="0"/>
              <a:pPr/>
              <a:t>31</a:t>
            </a:fld>
            <a:endParaRPr lang="en-US" dirty="0"/>
          </a:p>
        </p:txBody>
      </p:sp>
      <p:pic>
        <p:nvPicPr>
          <p:cNvPr id="5" name="Immagine 4" descr="logo DP.JPG"/>
          <p:cNvPicPr>
            <a:picLocks noChangeAspect="1"/>
          </p:cNvPicPr>
          <p:nvPr/>
        </p:nvPicPr>
        <p:blipFill>
          <a:blip r:embed="rId2" cstate="print"/>
          <a:stretch>
            <a:fillRect/>
          </a:stretch>
        </p:blipFill>
        <p:spPr>
          <a:xfrm>
            <a:off x="55420" y="41565"/>
            <a:ext cx="702955" cy="702955"/>
          </a:xfrm>
          <a:prstGeom prst="ellipse">
            <a:avLst/>
          </a:prstGeom>
          <a:ln>
            <a:no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22293394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BFC16B4-FDB4-453E-ACD7-62C81868A981}"/>
              </a:ext>
            </a:extLst>
          </p:cNvPr>
          <p:cNvSpPr>
            <a:spLocks noGrp="1"/>
          </p:cNvSpPr>
          <p:nvPr>
            <p:ph type="title"/>
          </p:nvPr>
        </p:nvSpPr>
        <p:spPr/>
        <p:txBody>
          <a:bodyPr/>
          <a:lstStyle/>
          <a:p>
            <a:r>
              <a:rPr lang="it-IT" dirty="0"/>
              <a:t>Spunti di riflessione</a:t>
            </a:r>
          </a:p>
        </p:txBody>
      </p:sp>
      <p:sp>
        <p:nvSpPr>
          <p:cNvPr id="3" name="Segnaposto contenuto 2">
            <a:extLst>
              <a:ext uri="{FF2B5EF4-FFF2-40B4-BE49-F238E27FC236}">
                <a16:creationId xmlns="" xmlns:a16="http://schemas.microsoft.com/office/drawing/2014/main" id="{B45FDEA0-9ECF-4A08-B961-72CF8B69722E}"/>
              </a:ext>
            </a:extLst>
          </p:cNvPr>
          <p:cNvSpPr>
            <a:spLocks noGrp="1"/>
          </p:cNvSpPr>
          <p:nvPr>
            <p:ph idx="1"/>
          </p:nvPr>
        </p:nvSpPr>
        <p:spPr/>
        <p:txBody>
          <a:bodyPr/>
          <a:lstStyle/>
          <a:p>
            <a:endParaRPr lang="it-IT" dirty="0"/>
          </a:p>
          <a:p>
            <a:pPr algn="just"/>
            <a:r>
              <a:rPr lang="it-IT" sz="1800" i="1" dirty="0"/>
              <a:t>La cura della dimensione spirituale è, come d’altro canto </a:t>
            </a:r>
            <a:r>
              <a:rPr lang="it-IT" sz="2000" i="1" dirty="0"/>
              <a:t>esplicito nelle premesse di DP, una caratteristica ed un contributo importanti del lavoro, parte integrante che aggiunge un valore irrinunciabile</a:t>
            </a:r>
          </a:p>
          <a:p>
            <a:pPr algn="just"/>
            <a:r>
              <a:rPr lang="it-IT" sz="2000" i="1" dirty="0"/>
              <a:t>Il lavoro spirituale appare importante secondo parole e probabilmente esperienze diverse, a seconda evidentemente della cultura, dell’educazione, dell’esperienza spirituale di ciascuno e può, pertanto, esprimere un rapporto più o meno diretto con la religione ed in particolare con la religione cristiana</a:t>
            </a:r>
          </a:p>
          <a:p>
            <a:pPr algn="just"/>
            <a:r>
              <a:rPr lang="it-IT" sz="2000" i="1" dirty="0"/>
              <a:t>La fede, la preghiera, la trascendenza alimentano la percezione di benessere psicologico e </a:t>
            </a:r>
            <a:r>
              <a:rPr lang="it-IT" sz="2000" i="1" dirty="0" smtClean="0"/>
              <a:t>fisico.</a:t>
            </a:r>
            <a:endParaRPr lang="it-IT" sz="2000" i="1" dirty="0"/>
          </a:p>
          <a:p>
            <a:pPr marL="0" indent="0" algn="just">
              <a:buNone/>
            </a:pPr>
            <a:endParaRPr lang="it-IT" sz="1800" i="1" dirty="0"/>
          </a:p>
        </p:txBody>
      </p:sp>
      <p:sp>
        <p:nvSpPr>
          <p:cNvPr id="4" name="Segnaposto numero diapositiva 3">
            <a:extLst>
              <a:ext uri="{FF2B5EF4-FFF2-40B4-BE49-F238E27FC236}">
                <a16:creationId xmlns="" xmlns:a16="http://schemas.microsoft.com/office/drawing/2014/main" id="{67255F7C-35F6-410A-A4FE-0706EB3EB23D}"/>
              </a:ext>
            </a:extLst>
          </p:cNvPr>
          <p:cNvSpPr>
            <a:spLocks noGrp="1"/>
          </p:cNvSpPr>
          <p:nvPr>
            <p:ph type="sldNum" sz="quarter" idx="12"/>
          </p:nvPr>
        </p:nvSpPr>
        <p:spPr/>
        <p:txBody>
          <a:bodyPr/>
          <a:lstStyle/>
          <a:p>
            <a:fld id="{48F63A3B-78C7-47BE-AE5E-E10140E04643}" type="slidenum">
              <a:rPr lang="en-US" smtClean="0"/>
              <a:pPr/>
              <a:t>32</a:t>
            </a:fld>
            <a:endParaRPr lang="en-US" dirty="0"/>
          </a:p>
        </p:txBody>
      </p:sp>
      <p:pic>
        <p:nvPicPr>
          <p:cNvPr id="5" name="Immagine 4" descr="logo DP.JPG"/>
          <p:cNvPicPr>
            <a:picLocks noChangeAspect="1"/>
          </p:cNvPicPr>
          <p:nvPr/>
        </p:nvPicPr>
        <p:blipFill>
          <a:blip r:embed="rId2" cstate="print"/>
          <a:stretch>
            <a:fillRect/>
          </a:stretch>
        </p:blipFill>
        <p:spPr>
          <a:xfrm>
            <a:off x="55420" y="41565"/>
            <a:ext cx="702955" cy="702955"/>
          </a:xfrm>
          <a:prstGeom prst="ellipse">
            <a:avLst/>
          </a:prstGeom>
          <a:ln>
            <a:no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4833008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BFC16B4-FDB4-453E-ACD7-62C81868A981}"/>
              </a:ext>
            </a:extLst>
          </p:cNvPr>
          <p:cNvSpPr>
            <a:spLocks noGrp="1"/>
          </p:cNvSpPr>
          <p:nvPr>
            <p:ph type="title"/>
          </p:nvPr>
        </p:nvSpPr>
        <p:spPr>
          <a:xfrm>
            <a:off x="865909" y="1168689"/>
            <a:ext cx="10515600" cy="1325563"/>
          </a:xfrm>
        </p:spPr>
        <p:txBody>
          <a:bodyPr/>
          <a:lstStyle/>
          <a:p>
            <a:pPr algn="ctr"/>
            <a:r>
              <a:rPr lang="it-IT" b="1" dirty="0" smtClean="0"/>
              <a:t>Grazie a tutti per la vostra partecipazione!</a:t>
            </a:r>
            <a:br>
              <a:rPr lang="it-IT" b="1" dirty="0" smtClean="0"/>
            </a:br>
            <a:endParaRPr lang="it-IT" b="1" dirty="0"/>
          </a:p>
        </p:txBody>
      </p:sp>
      <p:sp>
        <p:nvSpPr>
          <p:cNvPr id="4" name="Segnaposto numero diapositiva 3">
            <a:extLst>
              <a:ext uri="{FF2B5EF4-FFF2-40B4-BE49-F238E27FC236}">
                <a16:creationId xmlns="" xmlns:a16="http://schemas.microsoft.com/office/drawing/2014/main" id="{67255F7C-35F6-410A-A4FE-0706EB3EB23D}"/>
              </a:ext>
            </a:extLst>
          </p:cNvPr>
          <p:cNvSpPr>
            <a:spLocks noGrp="1"/>
          </p:cNvSpPr>
          <p:nvPr>
            <p:ph type="sldNum" sz="quarter" idx="12"/>
          </p:nvPr>
        </p:nvSpPr>
        <p:spPr/>
        <p:txBody>
          <a:bodyPr/>
          <a:lstStyle/>
          <a:p>
            <a:fld id="{48F63A3B-78C7-47BE-AE5E-E10140E04643}" type="slidenum">
              <a:rPr lang="en-US" smtClean="0"/>
              <a:pPr/>
              <a:t>33</a:t>
            </a:fld>
            <a:endParaRPr lang="en-US" dirty="0"/>
          </a:p>
        </p:txBody>
      </p:sp>
      <p:sp>
        <p:nvSpPr>
          <p:cNvPr id="6" name="Titolo 1">
            <a:extLst>
              <a:ext uri="{FF2B5EF4-FFF2-40B4-BE49-F238E27FC236}">
                <a16:creationId xmlns="" xmlns:a16="http://schemas.microsoft.com/office/drawing/2014/main" id="{6BFC16B4-FDB4-453E-ACD7-62C81868A981}"/>
              </a:ext>
            </a:extLst>
          </p:cNvPr>
          <p:cNvSpPr txBox="1">
            <a:spLocks/>
          </p:cNvSpPr>
          <p:nvPr/>
        </p:nvSpPr>
        <p:spPr>
          <a:xfrm>
            <a:off x="1059871" y="2646217"/>
            <a:ext cx="6241473" cy="3297381"/>
          </a:xfrm>
          <a:prstGeom prst="rect">
            <a:avLst/>
          </a:prstGeom>
        </p:spPr>
        <p:txBody>
          <a:bodyPr vert="horz" lIns="91440" tIns="45720" rIns="91440" bIns="45720" rtlCol="0" anchor="ctr">
            <a:normAutofit fontScale="85000" lnSpcReduction="2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4400" b="0" i="0" u="none" strike="noStrike" kern="1200" cap="none" spc="0" normalizeH="0" baseline="0" noProof="0" dirty="0" smtClean="0">
                <a:ln>
                  <a:noFill/>
                </a:ln>
                <a:solidFill>
                  <a:schemeClr val="tx1"/>
                </a:solidFill>
                <a:effectLst/>
                <a:uLnTx/>
                <a:uFillTx/>
                <a:latin typeface="+mj-lt"/>
                <a:ea typeface="+mj-ea"/>
                <a:cs typeface="+mj-cs"/>
              </a:rPr>
              <a:t>Silvia</a:t>
            </a:r>
            <a:r>
              <a:rPr kumimoji="0" lang="it-IT" sz="4400" b="0" i="0" u="none" strike="noStrike" kern="1200" cap="none" spc="0" normalizeH="0" noProof="0" dirty="0" smtClean="0">
                <a:ln>
                  <a:noFill/>
                </a:ln>
                <a:solidFill>
                  <a:schemeClr val="tx1"/>
                </a:solidFill>
                <a:effectLst/>
                <a:uLnTx/>
                <a:uFillTx/>
                <a:latin typeface="+mj-lt"/>
                <a:ea typeface="+mj-ea"/>
                <a:cs typeface="+mj-cs"/>
              </a:rPr>
              <a:t> Roà</a:t>
            </a:r>
          </a:p>
          <a:p>
            <a:pPr lvl="0">
              <a:lnSpc>
                <a:spcPct val="90000"/>
              </a:lnSpc>
              <a:spcBef>
                <a:spcPct val="0"/>
              </a:spcBef>
            </a:pPr>
            <a:endParaRPr lang="it-IT" sz="2800" noProof="0" dirty="0" smtClean="0">
              <a:latin typeface="+mj-lt"/>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it-IT" sz="2800" dirty="0" smtClean="0">
                <a:latin typeface="+mj-lt"/>
                <a:ea typeface="+mj-ea"/>
                <a:cs typeface="+mj-cs"/>
              </a:rPr>
              <a:t>i</a:t>
            </a:r>
            <a:r>
              <a:rPr lang="it-IT" sz="2800" noProof="0" dirty="0" smtClean="0">
                <a:latin typeface="+mj-lt"/>
                <a:ea typeface="+mj-ea"/>
                <a:cs typeface="+mj-cs"/>
              </a:rPr>
              <a:t>n collaborazione con:</a:t>
            </a:r>
          </a:p>
          <a:p>
            <a:pPr marL="0" marR="0" lvl="0" indent="0" algn="l" defTabSz="914400" rtl="0" eaLnBrk="1" fontAlgn="auto" latinLnBrk="0" hangingPunct="1">
              <a:lnSpc>
                <a:spcPct val="90000"/>
              </a:lnSpc>
              <a:spcBef>
                <a:spcPct val="0"/>
              </a:spcBef>
              <a:spcAft>
                <a:spcPts val="0"/>
              </a:spcAft>
              <a:buClrTx/>
              <a:buSzTx/>
              <a:buFontTx/>
              <a:buNone/>
              <a:tabLst/>
              <a:defRPr/>
            </a:pPr>
            <a:endParaRPr lang="it-IT" sz="4400" noProof="0" dirty="0" smtClean="0">
              <a:latin typeface="+mj-lt"/>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it-IT" sz="3100" dirty="0" smtClean="0">
                <a:latin typeface="+mj-lt"/>
                <a:ea typeface="+mj-ea"/>
                <a:cs typeface="+mj-cs"/>
              </a:rPr>
              <a:t>Amedeo </a:t>
            </a:r>
            <a:r>
              <a:rPr lang="it-IT" sz="3100" dirty="0" err="1" smtClean="0">
                <a:latin typeface="+mj-lt"/>
                <a:ea typeface="+mj-ea"/>
                <a:cs typeface="+mj-cs"/>
              </a:rPr>
              <a:t>Dibitonto</a:t>
            </a:r>
            <a:r>
              <a:rPr lang="it-IT" sz="3100" dirty="0" smtClean="0">
                <a:latin typeface="+mj-lt"/>
                <a:ea typeface="+mj-ea"/>
                <a:cs typeface="+mj-cs"/>
              </a:rPr>
              <a:t> e Giuliana Martina</a:t>
            </a:r>
          </a:p>
          <a:p>
            <a:pPr marL="0" marR="0" lvl="0" indent="0" algn="l" defTabSz="914400" rtl="0" eaLnBrk="1" fontAlgn="auto" latinLnBrk="0" hangingPunct="1">
              <a:lnSpc>
                <a:spcPct val="90000"/>
              </a:lnSpc>
              <a:spcBef>
                <a:spcPct val="0"/>
              </a:spcBef>
              <a:spcAft>
                <a:spcPts val="0"/>
              </a:spcAft>
              <a:buClrTx/>
              <a:buSzTx/>
              <a:buFontTx/>
              <a:buNone/>
              <a:tabLst/>
              <a:defRPr/>
            </a:pPr>
            <a:r>
              <a:rPr lang="it-IT" sz="3100" i="1" dirty="0" smtClean="0">
                <a:latin typeface="+mj-lt"/>
                <a:ea typeface="+mj-ea"/>
                <a:cs typeface="+mj-cs"/>
              </a:rPr>
              <a:t>(Attraversamenti)</a:t>
            </a:r>
          </a:p>
          <a:p>
            <a:pPr marL="0" marR="0" lvl="0" indent="0" algn="l" defTabSz="914400" rtl="0" eaLnBrk="1" fontAlgn="auto" latinLnBrk="0" hangingPunct="1">
              <a:lnSpc>
                <a:spcPct val="90000"/>
              </a:lnSpc>
              <a:spcBef>
                <a:spcPct val="0"/>
              </a:spcBef>
              <a:spcAft>
                <a:spcPts val="0"/>
              </a:spcAft>
              <a:buClrTx/>
              <a:buSzTx/>
              <a:buFontTx/>
              <a:buNone/>
              <a:tabLst/>
              <a:defRPr/>
            </a:pPr>
            <a:endParaRPr lang="it-IT" sz="3100" dirty="0" smtClean="0">
              <a:latin typeface="+mj-lt"/>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it-IT" sz="3100" baseline="0" dirty="0" smtClean="0">
                <a:latin typeface="+mj-lt"/>
                <a:ea typeface="+mj-ea"/>
                <a:cs typeface="+mj-cs"/>
              </a:rPr>
              <a:t>Iside</a:t>
            </a:r>
            <a:r>
              <a:rPr lang="it-IT" sz="3100" dirty="0" smtClean="0">
                <a:latin typeface="+mj-lt"/>
                <a:ea typeface="+mj-ea"/>
                <a:cs typeface="+mj-cs"/>
              </a:rPr>
              <a:t> </a:t>
            </a:r>
            <a:r>
              <a:rPr lang="it-IT" sz="3100" dirty="0" smtClean="0">
                <a:latin typeface="+mj-lt"/>
                <a:ea typeface="+mj-ea"/>
                <a:cs typeface="+mj-cs"/>
              </a:rPr>
              <a:t>Fontana e </a:t>
            </a:r>
            <a:r>
              <a:rPr lang="it-IT" sz="3100" baseline="0" dirty="0" smtClean="0">
                <a:latin typeface="+mj-lt"/>
                <a:ea typeface="+mj-ea"/>
                <a:cs typeface="+mj-cs"/>
              </a:rPr>
              <a:t>Antonietta</a:t>
            </a:r>
            <a:r>
              <a:rPr lang="it-IT" sz="3100" dirty="0" smtClean="0">
                <a:latin typeface="+mj-lt"/>
                <a:ea typeface="+mj-ea"/>
                <a:cs typeface="+mj-cs"/>
              </a:rPr>
              <a:t> Valentini</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3100" b="0" i="1" u="none" strike="noStrike" kern="1200" cap="none" spc="0" normalizeH="0" baseline="0" noProof="0" dirty="0" smtClean="0">
                <a:ln>
                  <a:noFill/>
                </a:ln>
                <a:solidFill>
                  <a:schemeClr val="tx1"/>
                </a:solidFill>
                <a:effectLst/>
                <a:uLnTx/>
                <a:uFillTx/>
                <a:latin typeface="+mj-lt"/>
                <a:ea typeface="+mj-ea"/>
                <a:cs typeface="+mj-cs"/>
              </a:rPr>
              <a:t>(</a:t>
            </a:r>
            <a:r>
              <a:rPr kumimoji="0" lang="it-IT" sz="3100" b="0" i="1" u="none" strike="noStrike" kern="1200" cap="none" spc="0" normalizeH="0" baseline="0" noProof="0" dirty="0" err="1" smtClean="0">
                <a:ln>
                  <a:noFill/>
                </a:ln>
                <a:solidFill>
                  <a:schemeClr val="tx1"/>
                </a:solidFill>
                <a:effectLst/>
                <a:uLnTx/>
                <a:uFillTx/>
                <a:latin typeface="+mj-lt"/>
                <a:ea typeface="+mj-ea"/>
                <a:cs typeface="+mj-cs"/>
              </a:rPr>
              <a:t>DarsiSalute</a:t>
            </a:r>
            <a:r>
              <a:rPr kumimoji="0" lang="it-IT" sz="3100" b="0" i="1" u="none" strike="noStrike" kern="1200" cap="none" spc="0" normalizeH="0" baseline="0" noProof="0" dirty="0" smtClean="0">
                <a:ln>
                  <a:noFill/>
                </a:ln>
                <a:solidFill>
                  <a:schemeClr val="tx1"/>
                </a:solidFill>
                <a:effectLst/>
                <a:uLnTx/>
                <a:uFillTx/>
                <a:latin typeface="+mj-lt"/>
                <a:ea typeface="+mj-ea"/>
                <a:cs typeface="+mj-cs"/>
              </a:rPr>
              <a:t>)</a:t>
            </a:r>
            <a:r>
              <a:rPr kumimoji="0" lang="it-IT" sz="4400" b="0" i="0" u="none" strike="noStrike" kern="1200" cap="none" spc="0" normalizeH="0" baseline="0" noProof="0" dirty="0" smtClean="0">
                <a:ln>
                  <a:noFill/>
                </a:ln>
                <a:solidFill>
                  <a:schemeClr val="tx1"/>
                </a:solidFill>
                <a:effectLst/>
                <a:uLnTx/>
                <a:uFillTx/>
                <a:latin typeface="+mj-lt"/>
                <a:ea typeface="+mj-ea"/>
                <a:cs typeface="+mj-cs"/>
              </a:rPr>
              <a:t/>
            </a:r>
            <a:br>
              <a:rPr kumimoji="0" lang="it-IT" sz="4400" b="0" i="0" u="none" strike="noStrike" kern="1200" cap="none" spc="0" normalizeH="0" baseline="0" noProof="0" dirty="0" smtClean="0">
                <a:ln>
                  <a:noFill/>
                </a:ln>
                <a:solidFill>
                  <a:schemeClr val="tx1"/>
                </a:solidFill>
                <a:effectLst/>
                <a:uLnTx/>
                <a:uFillTx/>
                <a:latin typeface="+mj-lt"/>
                <a:ea typeface="+mj-ea"/>
                <a:cs typeface="+mj-cs"/>
              </a:rPr>
            </a:br>
            <a:endParaRPr kumimoji="0" lang="it-IT"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Immagine 6" descr="attraversamenti.jpg"/>
          <p:cNvPicPr>
            <a:picLocks noChangeAspect="1"/>
          </p:cNvPicPr>
          <p:nvPr/>
        </p:nvPicPr>
        <p:blipFill>
          <a:blip r:embed="rId2" cstate="print"/>
          <a:stretch>
            <a:fillRect/>
          </a:stretch>
        </p:blipFill>
        <p:spPr>
          <a:xfrm>
            <a:off x="6971012" y="2669822"/>
            <a:ext cx="1864822" cy="1864822"/>
          </a:xfrm>
          <a:prstGeom prst="rect">
            <a:avLst/>
          </a:prstGeom>
        </p:spPr>
      </p:pic>
      <p:pic>
        <p:nvPicPr>
          <p:cNvPr id="8" name="Immagine 7" descr="LOGO_Darsi-Salute-300x300.jpg"/>
          <p:cNvPicPr>
            <a:picLocks noChangeAspect="1"/>
          </p:cNvPicPr>
          <p:nvPr/>
        </p:nvPicPr>
        <p:blipFill>
          <a:blip r:embed="rId3" cstate="print"/>
          <a:stretch>
            <a:fillRect/>
          </a:stretch>
        </p:blipFill>
        <p:spPr>
          <a:xfrm>
            <a:off x="9152834" y="2669822"/>
            <a:ext cx="1860614" cy="1860614"/>
          </a:xfrm>
          <a:prstGeom prst="rect">
            <a:avLst/>
          </a:prstGeom>
        </p:spPr>
      </p:pic>
      <p:pic>
        <p:nvPicPr>
          <p:cNvPr id="10" name="Immagine 9" descr="logo DP.JPG"/>
          <p:cNvPicPr>
            <a:picLocks noChangeAspect="1"/>
          </p:cNvPicPr>
          <p:nvPr/>
        </p:nvPicPr>
        <p:blipFill>
          <a:blip r:embed="rId4" cstate="print"/>
          <a:stretch>
            <a:fillRect/>
          </a:stretch>
        </p:blipFill>
        <p:spPr>
          <a:xfrm>
            <a:off x="55420" y="41565"/>
            <a:ext cx="702955" cy="702955"/>
          </a:xfrm>
          <a:prstGeom prst="ellipse">
            <a:avLst/>
          </a:prstGeom>
          <a:ln>
            <a:no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483300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a:extLst>
              <a:ext uri="{FF2B5EF4-FFF2-40B4-BE49-F238E27FC236}">
                <a16:creationId xmlns="" xmlns:a16="http://schemas.microsoft.com/office/drawing/2014/main" id="{8B0E4E81-55ED-4B66-B7F4-C39329890952}"/>
              </a:ext>
            </a:extLst>
          </p:cNvPr>
          <p:cNvSpPr>
            <a:spLocks noGrp="1"/>
          </p:cNvSpPr>
          <p:nvPr>
            <p:ph type="title"/>
          </p:nvPr>
        </p:nvSpPr>
        <p:spPr>
          <a:xfrm>
            <a:off x="839788" y="320778"/>
            <a:ext cx="10515600" cy="495117"/>
          </a:xfrm>
        </p:spPr>
        <p:txBody>
          <a:bodyPr>
            <a:normAutofit fontScale="90000"/>
          </a:bodyPr>
          <a:lstStyle/>
          <a:p>
            <a:pPr algn="r"/>
            <a:r>
              <a:rPr lang="it-IT" dirty="0">
                <a:solidFill>
                  <a:schemeClr val="accent1"/>
                </a:solidFill>
              </a:rPr>
              <a:t>Anagrafica</a:t>
            </a:r>
          </a:p>
        </p:txBody>
      </p:sp>
      <p:sp>
        <p:nvSpPr>
          <p:cNvPr id="12" name="Segnaposto testo 11">
            <a:extLst>
              <a:ext uri="{FF2B5EF4-FFF2-40B4-BE49-F238E27FC236}">
                <a16:creationId xmlns="" xmlns:a16="http://schemas.microsoft.com/office/drawing/2014/main" id="{19BC7311-FB87-418B-95EC-6BBB9338AD6E}"/>
              </a:ext>
            </a:extLst>
          </p:cNvPr>
          <p:cNvSpPr>
            <a:spLocks noGrp="1"/>
          </p:cNvSpPr>
          <p:nvPr>
            <p:ph type="body" idx="1"/>
          </p:nvPr>
        </p:nvSpPr>
        <p:spPr>
          <a:xfrm>
            <a:off x="836612" y="320778"/>
            <a:ext cx="5157787" cy="526805"/>
          </a:xfrm>
          <a:ln>
            <a:solidFill>
              <a:schemeClr val="accent1"/>
            </a:solidFill>
          </a:ln>
        </p:spPr>
        <p:txBody>
          <a:bodyPr/>
          <a:lstStyle/>
          <a:p>
            <a:r>
              <a:rPr lang="it-IT" dirty="0"/>
              <a:t>Genere</a:t>
            </a:r>
          </a:p>
        </p:txBody>
      </p:sp>
      <p:sp>
        <p:nvSpPr>
          <p:cNvPr id="14" name="Segnaposto testo 13">
            <a:extLst>
              <a:ext uri="{FF2B5EF4-FFF2-40B4-BE49-F238E27FC236}">
                <a16:creationId xmlns="" xmlns:a16="http://schemas.microsoft.com/office/drawing/2014/main" id="{45C312D0-8F39-4712-999C-F7A9687A6654}"/>
              </a:ext>
            </a:extLst>
          </p:cNvPr>
          <p:cNvSpPr>
            <a:spLocks noGrp="1"/>
          </p:cNvSpPr>
          <p:nvPr>
            <p:ph type="body" sz="quarter" idx="3"/>
          </p:nvPr>
        </p:nvSpPr>
        <p:spPr>
          <a:xfrm>
            <a:off x="6170612" y="936981"/>
            <a:ext cx="5183188" cy="488985"/>
          </a:xfrm>
          <a:ln>
            <a:solidFill>
              <a:schemeClr val="accent1"/>
            </a:solidFill>
          </a:ln>
        </p:spPr>
        <p:txBody>
          <a:bodyPr/>
          <a:lstStyle/>
          <a:p>
            <a:r>
              <a:rPr lang="it-IT" dirty="0"/>
              <a:t>Età</a:t>
            </a:r>
          </a:p>
        </p:txBody>
      </p:sp>
      <p:sp>
        <p:nvSpPr>
          <p:cNvPr id="2" name="Segnaposto numero diapositiva 1">
            <a:extLst>
              <a:ext uri="{FF2B5EF4-FFF2-40B4-BE49-F238E27FC236}">
                <a16:creationId xmlns="" xmlns:a16="http://schemas.microsoft.com/office/drawing/2014/main" id="{C008BF4F-B16D-45ED-9BA2-8BD9CC79FDAE}"/>
              </a:ext>
            </a:extLst>
          </p:cNvPr>
          <p:cNvSpPr>
            <a:spLocks noGrp="1"/>
          </p:cNvSpPr>
          <p:nvPr>
            <p:ph type="sldNum" sz="quarter" idx="12"/>
          </p:nvPr>
        </p:nvSpPr>
        <p:spPr/>
        <p:txBody>
          <a:bodyPr/>
          <a:lstStyle/>
          <a:p>
            <a:fld id="{48F63A3B-78C7-47BE-AE5E-E10140E04643}" type="slidenum">
              <a:rPr lang="en-US" smtClean="0"/>
              <a:pPr/>
              <a:t>4</a:t>
            </a:fld>
            <a:endParaRPr lang="en-US" dirty="0"/>
          </a:p>
        </p:txBody>
      </p:sp>
      <p:graphicFrame>
        <p:nvGraphicFramePr>
          <p:cNvPr id="5" name="Tabella 4">
            <a:extLst>
              <a:ext uri="{FF2B5EF4-FFF2-40B4-BE49-F238E27FC236}">
                <a16:creationId xmlns="" xmlns:a16="http://schemas.microsoft.com/office/drawing/2014/main" id="{B42DC711-9700-4037-A285-F74727AE2F8A}"/>
              </a:ext>
            </a:extLst>
          </p:cNvPr>
          <p:cNvGraphicFramePr>
            <a:graphicFrameLocks noGrp="1"/>
          </p:cNvGraphicFramePr>
          <p:nvPr>
            <p:extLst>
              <p:ext uri="{D42A27DB-BD31-4B8C-83A1-F6EECF244321}">
                <p14:modId xmlns="" xmlns:p14="http://schemas.microsoft.com/office/powerpoint/2010/main" val="3510570724"/>
              </p:ext>
            </p:extLst>
          </p:nvPr>
        </p:nvGraphicFramePr>
        <p:xfrm>
          <a:off x="838200" y="1348937"/>
          <a:ext cx="3336020" cy="1645928"/>
        </p:xfrm>
        <a:graphic>
          <a:graphicData uri="http://schemas.openxmlformats.org/drawingml/2006/table">
            <a:tbl>
              <a:tblPr/>
              <a:tblGrid>
                <a:gridCol w="1800664">
                  <a:extLst>
                    <a:ext uri="{9D8B030D-6E8A-4147-A177-3AD203B41FA5}">
                      <a16:colId xmlns="" xmlns:a16="http://schemas.microsoft.com/office/drawing/2014/main" val="237235745"/>
                    </a:ext>
                  </a:extLst>
                </a:gridCol>
                <a:gridCol w="1535356">
                  <a:extLst>
                    <a:ext uri="{9D8B030D-6E8A-4147-A177-3AD203B41FA5}">
                      <a16:colId xmlns="" xmlns:a16="http://schemas.microsoft.com/office/drawing/2014/main" val="1628181206"/>
                    </a:ext>
                  </a:extLst>
                </a:gridCol>
              </a:tblGrid>
              <a:tr h="411482">
                <a:tc>
                  <a:txBody>
                    <a:bodyPr/>
                    <a:lstStyle/>
                    <a:p>
                      <a:pPr algn="l" fontAlgn="b"/>
                      <a:r>
                        <a:rPr lang="it-IT" sz="1400" b="1" i="0" u="none" strike="noStrike" dirty="0">
                          <a:solidFill>
                            <a:srgbClr val="000000"/>
                          </a:solidFill>
                          <a:effectLst/>
                          <a:latin typeface="Arial" panose="020B0604020202020204" pitchFamily="34" charset="0"/>
                        </a:rPr>
                        <a:t>Sesso</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it-IT" sz="1400" b="1" i="0" u="none" strike="noStrike" dirty="0">
                          <a:solidFill>
                            <a:srgbClr val="000000"/>
                          </a:solidFill>
                          <a:effectLst/>
                          <a:latin typeface="Arial" panose="020B0604020202020204" pitchFamily="34" charset="0"/>
                        </a:rPr>
                        <a:t>conteggio</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 xmlns:a16="http://schemas.microsoft.com/office/drawing/2014/main" val="184741676"/>
                  </a:ext>
                </a:extLst>
              </a:tr>
              <a:tr h="411482">
                <a:tc>
                  <a:txBody>
                    <a:bodyPr/>
                    <a:lstStyle/>
                    <a:p>
                      <a:pPr algn="l" fontAlgn="b"/>
                      <a:r>
                        <a:rPr lang="it-IT" sz="1400" b="0" i="0" u="none" strike="noStrike" dirty="0">
                          <a:solidFill>
                            <a:srgbClr val="000000"/>
                          </a:solidFill>
                          <a:effectLst/>
                          <a:latin typeface="Arial" panose="020B0604020202020204" pitchFamily="34" charset="0"/>
                        </a:rPr>
                        <a:t>Femmina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solidFill>
                            <a:srgbClr val="000000"/>
                          </a:solidFill>
                          <a:effectLst/>
                          <a:latin typeface="Arial" panose="020B0604020202020204" pitchFamily="34" charset="0"/>
                        </a:rPr>
                        <a:t>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35132437"/>
                  </a:ext>
                </a:extLst>
              </a:tr>
              <a:tr h="411482">
                <a:tc>
                  <a:txBody>
                    <a:bodyPr/>
                    <a:lstStyle/>
                    <a:p>
                      <a:pPr algn="l" fontAlgn="b"/>
                      <a:r>
                        <a:rPr lang="it-IT" sz="1400" b="0" i="0" u="none" strike="noStrike" dirty="0">
                          <a:solidFill>
                            <a:srgbClr val="000000"/>
                          </a:solidFill>
                          <a:effectLst/>
                          <a:latin typeface="Arial" panose="020B0604020202020204" pitchFamily="34" charset="0"/>
                        </a:rPr>
                        <a:t>Maschio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it-IT" sz="1400" b="0" i="0" u="none" strike="noStrike" dirty="0">
                          <a:solidFill>
                            <a:srgbClr val="000000"/>
                          </a:solidFill>
                          <a:effectLst/>
                          <a:latin typeface="Arial" panose="020B060402020202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 xmlns:a16="http://schemas.microsoft.com/office/drawing/2014/main" val="824571080"/>
                  </a:ext>
                </a:extLst>
              </a:tr>
              <a:tr h="411482">
                <a:tc>
                  <a:txBody>
                    <a:bodyPr/>
                    <a:lstStyle/>
                    <a:p>
                      <a:pPr algn="l" fontAlgn="b"/>
                      <a:r>
                        <a:rPr lang="it-IT" sz="1400" b="1" i="0" u="none" strike="noStrike" dirty="0">
                          <a:solidFill>
                            <a:srgbClr val="000000"/>
                          </a:solidFill>
                          <a:effectLst/>
                          <a:latin typeface="Arial" panose="020B0604020202020204" pitchFamily="34" charset="0"/>
                        </a:rPr>
                        <a:t>Totale complessivo</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it-IT" sz="1400" b="1" i="0" u="none" strike="noStrike" dirty="0">
                          <a:solidFill>
                            <a:srgbClr val="000000"/>
                          </a:solidFill>
                          <a:effectLst/>
                          <a:latin typeface="Arial" panose="020B0604020202020204" pitchFamily="34" charset="0"/>
                        </a:rPr>
                        <a:t>72</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extLst>
                  <a:ext uri="{0D108BD9-81ED-4DB2-BD59-A6C34878D82A}">
                    <a16:rowId xmlns="" xmlns:a16="http://schemas.microsoft.com/office/drawing/2014/main" val="3032303468"/>
                  </a:ext>
                </a:extLst>
              </a:tr>
            </a:tbl>
          </a:graphicData>
        </a:graphic>
      </p:graphicFrame>
      <p:graphicFrame>
        <p:nvGraphicFramePr>
          <p:cNvPr id="6" name="Grafico 5">
            <a:extLst>
              <a:ext uri="{FF2B5EF4-FFF2-40B4-BE49-F238E27FC236}">
                <a16:creationId xmlns="" xmlns:a16="http://schemas.microsoft.com/office/drawing/2014/main" id="{96F3F47E-69A7-4F44-B9AE-F916E841C627}"/>
              </a:ext>
            </a:extLst>
          </p:cNvPr>
          <p:cNvGraphicFramePr>
            <a:graphicFrameLocks/>
          </p:cNvGraphicFramePr>
          <p:nvPr>
            <p:extLst>
              <p:ext uri="{D42A27DB-BD31-4B8C-83A1-F6EECF244321}">
                <p14:modId xmlns="" xmlns:p14="http://schemas.microsoft.com/office/powerpoint/2010/main" val="74502348"/>
              </p:ext>
            </p:extLst>
          </p:nvPr>
        </p:nvGraphicFramePr>
        <p:xfrm>
          <a:off x="6682154" y="3529802"/>
          <a:ext cx="4671646" cy="28409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ella 6">
            <a:extLst>
              <a:ext uri="{FF2B5EF4-FFF2-40B4-BE49-F238E27FC236}">
                <a16:creationId xmlns="" xmlns:a16="http://schemas.microsoft.com/office/drawing/2014/main" id="{D6D24D2A-2E2C-49A5-875A-2530E691C136}"/>
              </a:ext>
            </a:extLst>
          </p:cNvPr>
          <p:cNvGraphicFramePr>
            <a:graphicFrameLocks noGrp="1"/>
          </p:cNvGraphicFramePr>
          <p:nvPr>
            <p:extLst>
              <p:ext uri="{D42A27DB-BD31-4B8C-83A1-F6EECF244321}">
                <p14:modId xmlns="" xmlns:p14="http://schemas.microsoft.com/office/powerpoint/2010/main" val="2466234871"/>
              </p:ext>
            </p:extLst>
          </p:nvPr>
        </p:nvGraphicFramePr>
        <p:xfrm>
          <a:off x="7790754" y="1526768"/>
          <a:ext cx="3370017" cy="1902232"/>
        </p:xfrm>
        <a:graphic>
          <a:graphicData uri="http://schemas.openxmlformats.org/drawingml/2006/table">
            <a:tbl>
              <a:tblPr/>
              <a:tblGrid>
                <a:gridCol w="1878841">
                  <a:extLst>
                    <a:ext uri="{9D8B030D-6E8A-4147-A177-3AD203B41FA5}">
                      <a16:colId xmlns="" xmlns:a16="http://schemas.microsoft.com/office/drawing/2014/main" val="571857557"/>
                    </a:ext>
                  </a:extLst>
                </a:gridCol>
                <a:gridCol w="1491176">
                  <a:extLst>
                    <a:ext uri="{9D8B030D-6E8A-4147-A177-3AD203B41FA5}">
                      <a16:colId xmlns="" xmlns:a16="http://schemas.microsoft.com/office/drawing/2014/main" val="1781760484"/>
                    </a:ext>
                  </a:extLst>
                </a:gridCol>
              </a:tblGrid>
              <a:tr h="237779">
                <a:tc>
                  <a:txBody>
                    <a:bodyPr/>
                    <a:lstStyle/>
                    <a:p>
                      <a:pPr algn="l" fontAlgn="b"/>
                      <a:r>
                        <a:rPr lang="it-IT" sz="1050" b="1" i="0" u="none" strike="noStrike" dirty="0">
                          <a:solidFill>
                            <a:srgbClr val="000000"/>
                          </a:solidFill>
                          <a:effectLst/>
                          <a:latin typeface="Arial" panose="020B0604020202020204" pitchFamily="34" charset="0"/>
                        </a:rPr>
                        <a:t>FASCIA ETA'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it-IT" sz="1200" b="1" i="0" u="none" strike="noStrike" dirty="0">
                          <a:solidFill>
                            <a:srgbClr val="000000"/>
                          </a:solidFill>
                          <a:effectLst/>
                          <a:latin typeface="Arial" panose="020B0604020202020204" pitchFamily="34" charset="0"/>
                        </a:rPr>
                        <a:t>conteggio</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 xmlns:a16="http://schemas.microsoft.com/office/drawing/2014/main" val="3618208792"/>
                  </a:ext>
                </a:extLst>
              </a:tr>
              <a:tr h="237779">
                <a:tc>
                  <a:txBody>
                    <a:bodyPr/>
                    <a:lstStyle/>
                    <a:p>
                      <a:pPr algn="l" fontAlgn="b"/>
                      <a:r>
                        <a:rPr lang="it-IT" sz="1400" b="0" i="0" u="none" strike="noStrike" dirty="0">
                          <a:solidFill>
                            <a:srgbClr val="000000"/>
                          </a:solidFill>
                          <a:effectLst/>
                          <a:latin typeface="Arial" panose="020B0604020202020204" pitchFamily="34" charset="0"/>
                        </a:rPr>
                        <a:t>30-39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2254796"/>
                  </a:ext>
                </a:extLst>
              </a:tr>
              <a:tr h="237779">
                <a:tc>
                  <a:txBody>
                    <a:bodyPr/>
                    <a:lstStyle/>
                    <a:p>
                      <a:pPr algn="l" fontAlgn="b"/>
                      <a:r>
                        <a:rPr lang="it-IT" sz="1400" b="0" i="0" u="none" strike="noStrike" dirty="0">
                          <a:solidFill>
                            <a:srgbClr val="000000"/>
                          </a:solidFill>
                          <a:effectLst/>
                          <a:latin typeface="Arial" panose="020B0604020202020204" pitchFamily="34" charset="0"/>
                        </a:rPr>
                        <a:t>40-49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solidFill>
                            <a:srgbClr val="000000"/>
                          </a:solidFill>
                          <a:effectLst/>
                          <a:latin typeface="Arial" panose="020B060402020202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59875234"/>
                  </a:ext>
                </a:extLst>
              </a:tr>
              <a:tr h="237779">
                <a:tc>
                  <a:txBody>
                    <a:bodyPr/>
                    <a:lstStyle/>
                    <a:p>
                      <a:pPr algn="l" fontAlgn="b"/>
                      <a:r>
                        <a:rPr lang="it-IT" sz="1400" b="0" i="0" u="none" strike="noStrike" dirty="0">
                          <a:solidFill>
                            <a:srgbClr val="000000"/>
                          </a:solidFill>
                          <a:effectLst/>
                          <a:latin typeface="Arial" panose="020B0604020202020204" pitchFamily="34" charset="0"/>
                        </a:rPr>
                        <a:t>50-59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solidFill>
                            <a:srgbClr val="000000"/>
                          </a:solidFill>
                          <a:effectLst/>
                          <a:latin typeface="Arial" panose="020B060402020202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71863478"/>
                  </a:ext>
                </a:extLst>
              </a:tr>
              <a:tr h="237779">
                <a:tc>
                  <a:txBody>
                    <a:bodyPr/>
                    <a:lstStyle/>
                    <a:p>
                      <a:pPr algn="l" fontAlgn="b"/>
                      <a:r>
                        <a:rPr lang="it-IT" sz="1400" b="0" i="0" u="none" strike="noStrike" dirty="0">
                          <a:solidFill>
                            <a:srgbClr val="000000"/>
                          </a:solidFill>
                          <a:effectLst/>
                          <a:latin typeface="Arial" panose="020B0604020202020204" pitchFamily="34" charset="0"/>
                        </a:rPr>
                        <a:t>60-69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solidFill>
                            <a:srgbClr val="000000"/>
                          </a:solidFill>
                          <a:effectLst/>
                          <a:latin typeface="Arial" panose="020B060402020202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92199187"/>
                  </a:ext>
                </a:extLst>
              </a:tr>
              <a:tr h="237779">
                <a:tc>
                  <a:txBody>
                    <a:bodyPr/>
                    <a:lstStyle/>
                    <a:p>
                      <a:pPr algn="l" fontAlgn="b"/>
                      <a:r>
                        <a:rPr lang="it-IT" sz="1400" b="0" i="0" u="none" strike="noStrike" dirty="0">
                          <a:solidFill>
                            <a:srgbClr val="000000"/>
                          </a:solidFill>
                          <a:effectLst/>
                          <a:latin typeface="Arial" panose="020B0604020202020204" pitchFamily="34" charset="0"/>
                        </a:rPr>
                        <a:t>70-79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solidFill>
                            <a:srgbClr val="000000"/>
                          </a:solidFill>
                          <a:effectLst/>
                          <a:latin typeface="Arial" panose="020B060402020202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27167706"/>
                  </a:ext>
                </a:extLst>
              </a:tr>
              <a:tr h="237779">
                <a:tc>
                  <a:txBody>
                    <a:bodyPr/>
                    <a:lstStyle/>
                    <a:p>
                      <a:pPr algn="l" fontAlgn="b"/>
                      <a:r>
                        <a:rPr lang="it-IT" sz="1400" b="0" i="0" u="none" strike="noStrike" dirty="0">
                          <a:solidFill>
                            <a:srgbClr val="000000"/>
                          </a:solidFill>
                          <a:effectLst/>
                          <a:latin typeface="Arial" panose="020B0604020202020204" pitchFamily="34" charset="0"/>
                        </a:rPr>
                        <a:t>80 e oltre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it-IT" sz="1400" b="0" i="0" u="none" strike="noStrike" dirty="0">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 xmlns:a16="http://schemas.microsoft.com/office/drawing/2014/main" val="1503708089"/>
                  </a:ext>
                </a:extLst>
              </a:tr>
              <a:tr h="237779">
                <a:tc>
                  <a:txBody>
                    <a:bodyPr/>
                    <a:lstStyle/>
                    <a:p>
                      <a:pPr algn="l" fontAlgn="b"/>
                      <a:r>
                        <a:rPr lang="it-IT" sz="1400" b="1" i="0" u="none" strike="noStrike" dirty="0">
                          <a:solidFill>
                            <a:srgbClr val="000000"/>
                          </a:solidFill>
                          <a:effectLst/>
                          <a:latin typeface="Arial" panose="020B0604020202020204" pitchFamily="34" charset="0"/>
                        </a:rPr>
                        <a:t>Totale complessivo</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it-IT" sz="1400" b="1" i="0" u="none" strike="noStrike" dirty="0">
                          <a:solidFill>
                            <a:srgbClr val="000000"/>
                          </a:solidFill>
                          <a:effectLst/>
                          <a:latin typeface="Arial" panose="020B0604020202020204" pitchFamily="34" charset="0"/>
                        </a:rPr>
                        <a:t>72</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extLst>
                  <a:ext uri="{0D108BD9-81ED-4DB2-BD59-A6C34878D82A}">
                    <a16:rowId xmlns="" xmlns:a16="http://schemas.microsoft.com/office/drawing/2014/main" val="979245768"/>
                  </a:ext>
                </a:extLst>
              </a:tr>
            </a:tbl>
          </a:graphicData>
        </a:graphic>
      </p:graphicFrame>
      <p:graphicFrame>
        <p:nvGraphicFramePr>
          <p:cNvPr id="16" name="Segnaposto contenuto 15">
            <a:extLst>
              <a:ext uri="{FF2B5EF4-FFF2-40B4-BE49-F238E27FC236}">
                <a16:creationId xmlns="" xmlns:a16="http://schemas.microsoft.com/office/drawing/2014/main" id="{EF4884D4-795E-4F69-9B38-C8D34B6E4F16}"/>
              </a:ext>
            </a:extLst>
          </p:cNvPr>
          <p:cNvGraphicFramePr>
            <a:graphicFrameLocks noGrp="1"/>
          </p:cNvGraphicFramePr>
          <p:nvPr>
            <p:ph sz="half" idx="2"/>
            <p:extLst>
              <p:ext uri="{D42A27DB-BD31-4B8C-83A1-F6EECF244321}">
                <p14:modId xmlns="" xmlns:p14="http://schemas.microsoft.com/office/powerpoint/2010/main" val="3859618789"/>
              </p:ext>
            </p:extLst>
          </p:nvPr>
        </p:nvGraphicFramePr>
        <p:xfrm>
          <a:off x="838200" y="3230800"/>
          <a:ext cx="5157785" cy="3139910"/>
        </p:xfrm>
        <a:graphic>
          <a:graphicData uri="http://schemas.openxmlformats.org/drawingml/2006/chart">
            <c:chart xmlns:c="http://schemas.openxmlformats.org/drawingml/2006/chart" xmlns:r="http://schemas.openxmlformats.org/officeDocument/2006/relationships" r:id="rId3"/>
          </a:graphicData>
        </a:graphic>
      </p:graphicFrame>
      <p:pic>
        <p:nvPicPr>
          <p:cNvPr id="10" name="Immagine 9" descr="logo DP.JPG"/>
          <p:cNvPicPr>
            <a:picLocks noChangeAspect="1"/>
          </p:cNvPicPr>
          <p:nvPr/>
        </p:nvPicPr>
        <p:blipFill>
          <a:blip r:embed="rId4" cstate="print"/>
          <a:stretch>
            <a:fillRect/>
          </a:stretch>
        </p:blipFill>
        <p:spPr>
          <a:xfrm>
            <a:off x="55420" y="41565"/>
            <a:ext cx="702955" cy="702955"/>
          </a:xfrm>
          <a:prstGeom prst="ellipse">
            <a:avLst/>
          </a:prstGeom>
          <a:ln>
            <a:no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251683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DE32FE5-74A0-40DE-A6B6-7CF0EF2F500A}"/>
              </a:ext>
            </a:extLst>
          </p:cNvPr>
          <p:cNvSpPr>
            <a:spLocks noGrp="1"/>
          </p:cNvSpPr>
          <p:nvPr>
            <p:ph type="title"/>
          </p:nvPr>
        </p:nvSpPr>
        <p:spPr>
          <a:xfrm>
            <a:off x="838200" y="365126"/>
            <a:ext cx="10515600" cy="681038"/>
          </a:xfrm>
        </p:spPr>
        <p:txBody>
          <a:bodyPr>
            <a:normAutofit fontScale="90000"/>
          </a:bodyPr>
          <a:lstStyle/>
          <a:p>
            <a:pPr algn="r"/>
            <a:r>
              <a:rPr lang="it-IT" dirty="0">
                <a:solidFill>
                  <a:schemeClr val="accent1"/>
                </a:solidFill>
              </a:rPr>
              <a:t>Anagrafica</a:t>
            </a:r>
          </a:p>
        </p:txBody>
      </p:sp>
      <p:sp>
        <p:nvSpPr>
          <p:cNvPr id="4" name="Segnaposto numero diapositiva 3">
            <a:extLst>
              <a:ext uri="{FF2B5EF4-FFF2-40B4-BE49-F238E27FC236}">
                <a16:creationId xmlns="" xmlns:a16="http://schemas.microsoft.com/office/drawing/2014/main" id="{FF3594E4-41EA-477A-BF58-13CBBCD8BC86}"/>
              </a:ext>
            </a:extLst>
          </p:cNvPr>
          <p:cNvSpPr>
            <a:spLocks noGrp="1"/>
          </p:cNvSpPr>
          <p:nvPr>
            <p:ph type="sldNum" sz="quarter" idx="12"/>
          </p:nvPr>
        </p:nvSpPr>
        <p:spPr/>
        <p:txBody>
          <a:bodyPr/>
          <a:lstStyle/>
          <a:p>
            <a:fld id="{48F63A3B-78C7-47BE-AE5E-E10140E04643}" type="slidenum">
              <a:rPr lang="en-US" smtClean="0"/>
              <a:pPr/>
              <a:t>5</a:t>
            </a:fld>
            <a:endParaRPr lang="en-US" dirty="0"/>
          </a:p>
        </p:txBody>
      </p:sp>
      <p:graphicFrame>
        <p:nvGraphicFramePr>
          <p:cNvPr id="5" name="Segnaposto contenuto 4">
            <a:extLst>
              <a:ext uri="{FF2B5EF4-FFF2-40B4-BE49-F238E27FC236}">
                <a16:creationId xmlns="" xmlns:a16="http://schemas.microsoft.com/office/drawing/2014/main" id="{D79AD92A-B198-4762-B069-F0CB2C7122A0}"/>
              </a:ext>
            </a:extLst>
          </p:cNvPr>
          <p:cNvGraphicFramePr>
            <a:graphicFrameLocks noGrp="1"/>
          </p:cNvGraphicFramePr>
          <p:nvPr>
            <p:ph idx="1"/>
            <p:extLst>
              <p:ext uri="{D42A27DB-BD31-4B8C-83A1-F6EECF244321}">
                <p14:modId xmlns="" xmlns:p14="http://schemas.microsoft.com/office/powerpoint/2010/main" val="1850053651"/>
              </p:ext>
            </p:extLst>
          </p:nvPr>
        </p:nvGraphicFramePr>
        <p:xfrm>
          <a:off x="618978" y="2019299"/>
          <a:ext cx="7033847" cy="33264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Segnaposto contenuto 5">
            <a:extLst>
              <a:ext uri="{FF2B5EF4-FFF2-40B4-BE49-F238E27FC236}">
                <a16:creationId xmlns="" xmlns:a16="http://schemas.microsoft.com/office/drawing/2014/main" id="{7169BCBB-A7E3-4B8F-A736-9B8A9CA7E368}"/>
              </a:ext>
            </a:extLst>
          </p:cNvPr>
          <p:cNvGraphicFramePr>
            <a:graphicFrameLocks/>
          </p:cNvGraphicFramePr>
          <p:nvPr>
            <p:extLst>
              <p:ext uri="{D42A27DB-BD31-4B8C-83A1-F6EECF244321}">
                <p14:modId xmlns="" xmlns:p14="http://schemas.microsoft.com/office/powerpoint/2010/main" val="2489870437"/>
              </p:ext>
            </p:extLst>
          </p:nvPr>
        </p:nvGraphicFramePr>
        <p:xfrm>
          <a:off x="7652825" y="2019299"/>
          <a:ext cx="4206239" cy="3495235"/>
        </p:xfrm>
        <a:graphic>
          <a:graphicData uri="http://schemas.openxmlformats.org/drawingml/2006/table">
            <a:tbl>
              <a:tblPr/>
              <a:tblGrid>
                <a:gridCol w="3227201">
                  <a:extLst>
                    <a:ext uri="{9D8B030D-6E8A-4147-A177-3AD203B41FA5}">
                      <a16:colId xmlns="" xmlns:a16="http://schemas.microsoft.com/office/drawing/2014/main" val="4063462737"/>
                    </a:ext>
                  </a:extLst>
                </a:gridCol>
                <a:gridCol w="979038">
                  <a:extLst>
                    <a:ext uri="{9D8B030D-6E8A-4147-A177-3AD203B41FA5}">
                      <a16:colId xmlns="" xmlns:a16="http://schemas.microsoft.com/office/drawing/2014/main" val="1313912573"/>
                    </a:ext>
                  </a:extLst>
                </a:gridCol>
              </a:tblGrid>
              <a:tr h="484135">
                <a:tc>
                  <a:txBody>
                    <a:bodyPr/>
                    <a:lstStyle/>
                    <a:p>
                      <a:pPr algn="l" fontAlgn="b"/>
                      <a:r>
                        <a:rPr lang="it-IT" sz="1000" b="1" i="0" u="none" strike="noStrike">
                          <a:solidFill>
                            <a:srgbClr val="000000"/>
                          </a:solidFill>
                          <a:effectLst/>
                          <a:latin typeface="Arial" panose="020B0604020202020204" pitchFamily="34" charset="0"/>
                        </a:rPr>
                        <a:t>Regione di Residenza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it-IT" sz="1000" b="1" i="0" u="none" strike="noStrike">
                          <a:solidFill>
                            <a:srgbClr val="000000"/>
                          </a:solidFill>
                          <a:effectLst/>
                          <a:latin typeface="Arial" panose="020B0604020202020204" pitchFamily="34" charset="0"/>
                        </a:rPr>
                        <a:t>Conteggio</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 xmlns:a16="http://schemas.microsoft.com/office/drawing/2014/main" val="3833167761"/>
                  </a:ext>
                </a:extLst>
              </a:tr>
              <a:tr h="200740">
                <a:tc>
                  <a:txBody>
                    <a:bodyPr/>
                    <a:lstStyle/>
                    <a:p>
                      <a:pPr algn="l" fontAlgn="b"/>
                      <a:r>
                        <a:rPr lang="it-IT" sz="1000" b="0" i="0" u="none" strike="noStrike">
                          <a:solidFill>
                            <a:srgbClr val="000000"/>
                          </a:solidFill>
                          <a:effectLst/>
                          <a:latin typeface="Arial" panose="020B0604020202020204" pitchFamily="34" charset="0"/>
                        </a:rPr>
                        <a:t>Abruzzo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8308062"/>
                  </a:ext>
                </a:extLst>
              </a:tr>
              <a:tr h="200740">
                <a:tc>
                  <a:txBody>
                    <a:bodyPr/>
                    <a:lstStyle/>
                    <a:p>
                      <a:pPr algn="l" fontAlgn="b"/>
                      <a:r>
                        <a:rPr lang="it-IT" sz="1000" b="0" i="0" u="none" strike="noStrike">
                          <a:solidFill>
                            <a:srgbClr val="000000"/>
                          </a:solidFill>
                          <a:effectLst/>
                          <a:latin typeface="Arial" panose="020B0604020202020204" pitchFamily="34" charset="0"/>
                        </a:rPr>
                        <a:t>Campania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68863130"/>
                  </a:ext>
                </a:extLst>
              </a:tr>
              <a:tr h="200740">
                <a:tc>
                  <a:txBody>
                    <a:bodyPr/>
                    <a:lstStyle/>
                    <a:p>
                      <a:pPr algn="l" fontAlgn="b"/>
                      <a:r>
                        <a:rPr lang="it-IT" sz="1000" b="0" i="0" u="none" strike="noStrike">
                          <a:solidFill>
                            <a:srgbClr val="000000"/>
                          </a:solidFill>
                          <a:effectLst/>
                          <a:latin typeface="Arial" panose="020B0604020202020204" pitchFamily="34" charset="0"/>
                        </a:rPr>
                        <a:t>Emilia-Romagna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86955361"/>
                  </a:ext>
                </a:extLst>
              </a:tr>
              <a:tr h="200740">
                <a:tc>
                  <a:txBody>
                    <a:bodyPr/>
                    <a:lstStyle/>
                    <a:p>
                      <a:pPr algn="l" fontAlgn="b"/>
                      <a:r>
                        <a:rPr lang="it-IT" sz="1000" b="0" i="0" u="none" strike="noStrike">
                          <a:solidFill>
                            <a:srgbClr val="000000"/>
                          </a:solidFill>
                          <a:effectLst/>
                          <a:latin typeface="Arial" panose="020B0604020202020204" pitchFamily="34" charset="0"/>
                        </a:rPr>
                        <a:t>Friuli-Venezia Giulia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19737453"/>
                  </a:ext>
                </a:extLst>
              </a:tr>
              <a:tr h="200740">
                <a:tc>
                  <a:txBody>
                    <a:bodyPr/>
                    <a:lstStyle/>
                    <a:p>
                      <a:pPr algn="l" fontAlgn="b"/>
                      <a:r>
                        <a:rPr lang="it-IT" sz="1000" b="0" i="0" u="none" strike="noStrike" dirty="0">
                          <a:solidFill>
                            <a:srgbClr val="000000"/>
                          </a:solidFill>
                          <a:effectLst/>
                          <a:latin typeface="Arial" panose="020B0604020202020204" pitchFamily="34" charset="0"/>
                        </a:rPr>
                        <a:t>Lazio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96942921"/>
                  </a:ext>
                </a:extLst>
              </a:tr>
              <a:tr h="200740">
                <a:tc>
                  <a:txBody>
                    <a:bodyPr/>
                    <a:lstStyle/>
                    <a:p>
                      <a:pPr algn="l" fontAlgn="b"/>
                      <a:r>
                        <a:rPr lang="it-IT" sz="1000" b="0" i="0" u="none" strike="noStrike">
                          <a:solidFill>
                            <a:srgbClr val="000000"/>
                          </a:solidFill>
                          <a:effectLst/>
                          <a:latin typeface="Arial" panose="020B0604020202020204" pitchFamily="34" charset="0"/>
                        </a:rPr>
                        <a:t>Liguria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10304948"/>
                  </a:ext>
                </a:extLst>
              </a:tr>
              <a:tr h="200740">
                <a:tc>
                  <a:txBody>
                    <a:bodyPr/>
                    <a:lstStyle/>
                    <a:p>
                      <a:pPr algn="l" fontAlgn="b"/>
                      <a:r>
                        <a:rPr lang="it-IT" sz="1000" b="0" i="0" u="none" strike="noStrike">
                          <a:solidFill>
                            <a:srgbClr val="000000"/>
                          </a:solidFill>
                          <a:effectLst/>
                          <a:latin typeface="Arial" panose="020B0604020202020204" pitchFamily="34" charset="0"/>
                        </a:rPr>
                        <a:t>Lombardia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48542345"/>
                  </a:ext>
                </a:extLst>
              </a:tr>
              <a:tr h="200740">
                <a:tc>
                  <a:txBody>
                    <a:bodyPr/>
                    <a:lstStyle/>
                    <a:p>
                      <a:pPr algn="l" fontAlgn="b"/>
                      <a:r>
                        <a:rPr lang="it-IT" sz="1000" b="0" i="0" u="none" strike="noStrike">
                          <a:solidFill>
                            <a:srgbClr val="000000"/>
                          </a:solidFill>
                          <a:effectLst/>
                          <a:latin typeface="Arial" panose="020B0604020202020204" pitchFamily="34" charset="0"/>
                        </a:rPr>
                        <a:t>Marche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70073316"/>
                  </a:ext>
                </a:extLst>
              </a:tr>
              <a:tr h="200740">
                <a:tc>
                  <a:txBody>
                    <a:bodyPr/>
                    <a:lstStyle/>
                    <a:p>
                      <a:pPr algn="l" fontAlgn="b"/>
                      <a:r>
                        <a:rPr lang="it-IT" sz="1000" b="0" i="0" u="none" strike="noStrike">
                          <a:solidFill>
                            <a:srgbClr val="000000"/>
                          </a:solidFill>
                          <a:effectLst/>
                          <a:latin typeface="Arial" panose="020B0604020202020204" pitchFamily="34" charset="0"/>
                        </a:rPr>
                        <a:t>Piemonte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56800143"/>
                  </a:ext>
                </a:extLst>
              </a:tr>
              <a:tr h="200740">
                <a:tc>
                  <a:txBody>
                    <a:bodyPr/>
                    <a:lstStyle/>
                    <a:p>
                      <a:pPr algn="l" fontAlgn="b"/>
                      <a:r>
                        <a:rPr lang="it-IT" sz="1000" b="0" i="0" u="none" strike="noStrike">
                          <a:solidFill>
                            <a:srgbClr val="000000"/>
                          </a:solidFill>
                          <a:effectLst/>
                          <a:latin typeface="Arial" panose="020B0604020202020204" pitchFamily="34" charset="0"/>
                        </a:rPr>
                        <a:t>Puglia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7572433"/>
                  </a:ext>
                </a:extLst>
              </a:tr>
              <a:tr h="200740">
                <a:tc>
                  <a:txBody>
                    <a:bodyPr/>
                    <a:lstStyle/>
                    <a:p>
                      <a:pPr algn="l" fontAlgn="b"/>
                      <a:r>
                        <a:rPr lang="it-IT" sz="1000" b="0" i="0" u="none" strike="noStrike">
                          <a:solidFill>
                            <a:srgbClr val="000000"/>
                          </a:solidFill>
                          <a:effectLst/>
                          <a:latin typeface="Arial" panose="020B0604020202020204" pitchFamily="34" charset="0"/>
                        </a:rPr>
                        <a:t>Sardegna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02043347"/>
                  </a:ext>
                </a:extLst>
              </a:tr>
              <a:tr h="200740">
                <a:tc>
                  <a:txBody>
                    <a:bodyPr/>
                    <a:lstStyle/>
                    <a:p>
                      <a:pPr algn="l" fontAlgn="b"/>
                      <a:r>
                        <a:rPr lang="it-IT" sz="1000" b="0" i="0" u="none" strike="noStrike">
                          <a:solidFill>
                            <a:srgbClr val="000000"/>
                          </a:solidFill>
                          <a:effectLst/>
                          <a:latin typeface="Arial" panose="020B0604020202020204" pitchFamily="34" charset="0"/>
                        </a:rPr>
                        <a:t>Toscana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0978585"/>
                  </a:ext>
                </a:extLst>
              </a:tr>
              <a:tr h="200740">
                <a:tc>
                  <a:txBody>
                    <a:bodyPr/>
                    <a:lstStyle/>
                    <a:p>
                      <a:pPr algn="l" fontAlgn="b"/>
                      <a:r>
                        <a:rPr lang="it-IT" sz="1000" b="0" i="0" u="none" strike="noStrike">
                          <a:solidFill>
                            <a:srgbClr val="000000"/>
                          </a:solidFill>
                          <a:effectLst/>
                          <a:latin typeface="Arial" panose="020B0604020202020204" pitchFamily="34" charset="0"/>
                        </a:rPr>
                        <a:t>Umbria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90356241"/>
                  </a:ext>
                </a:extLst>
              </a:tr>
              <a:tr h="200740">
                <a:tc>
                  <a:txBody>
                    <a:bodyPr/>
                    <a:lstStyle/>
                    <a:p>
                      <a:pPr algn="l" fontAlgn="b"/>
                      <a:r>
                        <a:rPr lang="it-IT" sz="1000" b="0" i="0" u="none" strike="noStrike">
                          <a:solidFill>
                            <a:srgbClr val="000000"/>
                          </a:solidFill>
                          <a:effectLst/>
                          <a:latin typeface="Arial" panose="020B0604020202020204" pitchFamily="34" charset="0"/>
                        </a:rPr>
                        <a:t>Veneto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 xmlns:a16="http://schemas.microsoft.com/office/drawing/2014/main" val="3443082001"/>
                  </a:ext>
                </a:extLst>
              </a:tr>
              <a:tr h="200740">
                <a:tc>
                  <a:txBody>
                    <a:bodyPr/>
                    <a:lstStyle/>
                    <a:p>
                      <a:pPr algn="l" fontAlgn="b"/>
                      <a:r>
                        <a:rPr lang="it-IT" sz="1000" b="1" i="0" u="none" strike="noStrike" dirty="0">
                          <a:solidFill>
                            <a:srgbClr val="000000"/>
                          </a:solidFill>
                          <a:effectLst/>
                          <a:latin typeface="Arial" panose="020B0604020202020204" pitchFamily="34" charset="0"/>
                        </a:rPr>
                        <a:t>Totale complessivo</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it-IT" sz="1000" b="1" i="0" u="none" strike="noStrike" dirty="0">
                          <a:solidFill>
                            <a:srgbClr val="000000"/>
                          </a:solidFill>
                          <a:effectLst/>
                          <a:latin typeface="Arial" panose="020B0604020202020204" pitchFamily="34" charset="0"/>
                        </a:rPr>
                        <a:t>72</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extLst>
                  <a:ext uri="{0D108BD9-81ED-4DB2-BD59-A6C34878D82A}">
                    <a16:rowId xmlns="" xmlns:a16="http://schemas.microsoft.com/office/drawing/2014/main" val="4196372300"/>
                  </a:ext>
                </a:extLst>
              </a:tr>
            </a:tbl>
          </a:graphicData>
        </a:graphic>
      </p:graphicFrame>
      <p:sp>
        <p:nvSpPr>
          <p:cNvPr id="7" name="CasellaDiTesto 6">
            <a:extLst>
              <a:ext uri="{FF2B5EF4-FFF2-40B4-BE49-F238E27FC236}">
                <a16:creationId xmlns="" xmlns:a16="http://schemas.microsoft.com/office/drawing/2014/main" id="{09CBB667-1478-4004-8778-0A60001F7290}"/>
              </a:ext>
            </a:extLst>
          </p:cNvPr>
          <p:cNvSpPr txBox="1"/>
          <p:nvPr/>
        </p:nvSpPr>
        <p:spPr>
          <a:xfrm>
            <a:off x="838200" y="1071066"/>
            <a:ext cx="3143296" cy="461665"/>
          </a:xfrm>
          <a:prstGeom prst="rect">
            <a:avLst/>
          </a:prstGeom>
          <a:noFill/>
        </p:spPr>
        <p:txBody>
          <a:bodyPr wrap="none" rtlCol="0">
            <a:spAutoFit/>
          </a:bodyPr>
          <a:lstStyle/>
          <a:p>
            <a:r>
              <a:rPr lang="it-IT" sz="2400" b="1" dirty="0"/>
              <a:t>Distribuzione regionale</a:t>
            </a:r>
          </a:p>
        </p:txBody>
      </p:sp>
      <p:pic>
        <p:nvPicPr>
          <p:cNvPr id="8" name="Immagine 7" descr="logo DP.JPG"/>
          <p:cNvPicPr>
            <a:picLocks noChangeAspect="1"/>
          </p:cNvPicPr>
          <p:nvPr/>
        </p:nvPicPr>
        <p:blipFill>
          <a:blip r:embed="rId3" cstate="print"/>
          <a:stretch>
            <a:fillRect/>
          </a:stretch>
        </p:blipFill>
        <p:spPr>
          <a:xfrm>
            <a:off x="55420" y="41565"/>
            <a:ext cx="702955" cy="702955"/>
          </a:xfrm>
          <a:prstGeom prst="ellipse">
            <a:avLst/>
          </a:prstGeom>
          <a:ln>
            <a:no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3634876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4C3E929-00E4-4EBB-A71E-ABB0AE9F5DE3}"/>
              </a:ext>
            </a:extLst>
          </p:cNvPr>
          <p:cNvSpPr>
            <a:spLocks noGrp="1"/>
          </p:cNvSpPr>
          <p:nvPr>
            <p:ph type="title"/>
          </p:nvPr>
        </p:nvSpPr>
        <p:spPr>
          <a:xfrm>
            <a:off x="838200" y="545145"/>
            <a:ext cx="10515600" cy="619613"/>
          </a:xfrm>
        </p:spPr>
        <p:txBody>
          <a:bodyPr>
            <a:normAutofit fontScale="90000"/>
          </a:bodyPr>
          <a:lstStyle/>
          <a:p>
            <a:pPr algn="r"/>
            <a:r>
              <a:rPr lang="it-IT" dirty="0">
                <a:solidFill>
                  <a:schemeClr val="accent1"/>
                </a:solidFill>
              </a:rPr>
              <a:t>Partecipazione : annualità</a:t>
            </a:r>
          </a:p>
        </p:txBody>
      </p:sp>
      <p:sp>
        <p:nvSpPr>
          <p:cNvPr id="4" name="Segnaposto numero diapositiva 3">
            <a:extLst>
              <a:ext uri="{FF2B5EF4-FFF2-40B4-BE49-F238E27FC236}">
                <a16:creationId xmlns="" xmlns:a16="http://schemas.microsoft.com/office/drawing/2014/main" id="{269E8674-5A88-4105-ACF2-A078A336DA92}"/>
              </a:ext>
            </a:extLst>
          </p:cNvPr>
          <p:cNvSpPr>
            <a:spLocks noGrp="1"/>
          </p:cNvSpPr>
          <p:nvPr>
            <p:ph type="sldNum" sz="quarter" idx="12"/>
          </p:nvPr>
        </p:nvSpPr>
        <p:spPr/>
        <p:txBody>
          <a:bodyPr/>
          <a:lstStyle/>
          <a:p>
            <a:fld id="{48F63A3B-78C7-47BE-AE5E-E10140E04643}" type="slidenum">
              <a:rPr lang="en-US" smtClean="0"/>
              <a:pPr/>
              <a:t>6</a:t>
            </a:fld>
            <a:endParaRPr lang="en-US" dirty="0"/>
          </a:p>
        </p:txBody>
      </p:sp>
      <p:graphicFrame>
        <p:nvGraphicFramePr>
          <p:cNvPr id="5" name="Segnaposto contenuto 4">
            <a:extLst>
              <a:ext uri="{FF2B5EF4-FFF2-40B4-BE49-F238E27FC236}">
                <a16:creationId xmlns="" xmlns:a16="http://schemas.microsoft.com/office/drawing/2014/main" id="{58B2021A-7C82-4A7D-8FD3-6B9C1B50BFAA}"/>
              </a:ext>
            </a:extLst>
          </p:cNvPr>
          <p:cNvGraphicFramePr>
            <a:graphicFrameLocks noGrp="1"/>
          </p:cNvGraphicFramePr>
          <p:nvPr>
            <p:ph idx="1"/>
            <p:extLst>
              <p:ext uri="{D42A27DB-BD31-4B8C-83A1-F6EECF244321}">
                <p14:modId xmlns="" xmlns:p14="http://schemas.microsoft.com/office/powerpoint/2010/main" val="1507462068"/>
              </p:ext>
            </p:extLst>
          </p:nvPr>
        </p:nvGraphicFramePr>
        <p:xfrm>
          <a:off x="443415" y="1949661"/>
          <a:ext cx="7094242" cy="34158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ella 5">
            <a:extLst>
              <a:ext uri="{FF2B5EF4-FFF2-40B4-BE49-F238E27FC236}">
                <a16:creationId xmlns="" xmlns:a16="http://schemas.microsoft.com/office/drawing/2014/main" id="{ABED2500-B77C-486A-8938-D609A5AE5C6D}"/>
              </a:ext>
            </a:extLst>
          </p:cNvPr>
          <p:cNvGraphicFramePr>
            <a:graphicFrameLocks noGrp="1"/>
          </p:cNvGraphicFramePr>
          <p:nvPr>
            <p:extLst>
              <p:ext uri="{D42A27DB-BD31-4B8C-83A1-F6EECF244321}">
                <p14:modId xmlns="" xmlns:p14="http://schemas.microsoft.com/office/powerpoint/2010/main" val="1221144533"/>
              </p:ext>
            </p:extLst>
          </p:nvPr>
        </p:nvGraphicFramePr>
        <p:xfrm>
          <a:off x="7706469" y="2363372"/>
          <a:ext cx="3873304" cy="2588462"/>
        </p:xfrm>
        <a:graphic>
          <a:graphicData uri="http://schemas.openxmlformats.org/drawingml/2006/table">
            <a:tbl>
              <a:tblPr/>
              <a:tblGrid>
                <a:gridCol w="2971759">
                  <a:extLst>
                    <a:ext uri="{9D8B030D-6E8A-4147-A177-3AD203B41FA5}">
                      <a16:colId xmlns="" xmlns:a16="http://schemas.microsoft.com/office/drawing/2014/main" val="1188906075"/>
                    </a:ext>
                  </a:extLst>
                </a:gridCol>
                <a:gridCol w="901545">
                  <a:extLst>
                    <a:ext uri="{9D8B030D-6E8A-4147-A177-3AD203B41FA5}">
                      <a16:colId xmlns="" xmlns:a16="http://schemas.microsoft.com/office/drawing/2014/main" val="1011119954"/>
                    </a:ext>
                  </a:extLst>
                </a:gridCol>
              </a:tblGrid>
              <a:tr h="787131">
                <a:tc>
                  <a:txBody>
                    <a:bodyPr/>
                    <a:lstStyle/>
                    <a:p>
                      <a:pPr algn="l" fontAlgn="b"/>
                      <a:r>
                        <a:rPr lang="it-IT" sz="1100" b="1" i="0" u="none" strike="noStrike" dirty="0">
                          <a:solidFill>
                            <a:srgbClr val="000000"/>
                          </a:solidFill>
                          <a:effectLst/>
                          <a:latin typeface="Arial" panose="020B0604020202020204" pitchFamily="34" charset="0"/>
                        </a:rPr>
                        <a:t>Quale annualità stai seguendo?</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it-IT" sz="1100" b="1" i="0" u="none" strike="noStrike">
                          <a:solidFill>
                            <a:srgbClr val="000000"/>
                          </a:solidFill>
                          <a:effectLst/>
                          <a:latin typeface="Arial" panose="020B0604020202020204" pitchFamily="34" charset="0"/>
                        </a:rPr>
                        <a:t>Conteggio</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 xmlns:a16="http://schemas.microsoft.com/office/drawing/2014/main" val="4101697345"/>
                  </a:ext>
                </a:extLst>
              </a:tr>
              <a:tr h="257333">
                <a:tc>
                  <a:txBody>
                    <a:bodyPr/>
                    <a:lstStyle/>
                    <a:p>
                      <a:pPr algn="l" fontAlgn="b"/>
                      <a:r>
                        <a:rPr lang="it-IT" sz="1100" b="0" i="0" u="none" strike="noStrike" dirty="0">
                          <a:solidFill>
                            <a:srgbClr val="000000"/>
                          </a:solidFill>
                          <a:effectLst/>
                          <a:latin typeface="Arial" panose="020B0604020202020204" pitchFamily="34" charset="0"/>
                        </a:rPr>
                        <a:t>Primo anno Approfondimento due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100" b="0" i="0" u="none" strike="noStrike">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89961575"/>
                  </a:ext>
                </a:extLst>
              </a:tr>
              <a:tr h="257333">
                <a:tc>
                  <a:txBody>
                    <a:bodyPr/>
                    <a:lstStyle/>
                    <a:p>
                      <a:pPr algn="l" fontAlgn="b"/>
                      <a:r>
                        <a:rPr lang="it-IT" sz="1100" b="0" i="0" u="none" strike="noStrike" dirty="0">
                          <a:solidFill>
                            <a:srgbClr val="000000"/>
                          </a:solidFill>
                          <a:effectLst/>
                          <a:latin typeface="Arial" panose="020B0604020202020204" pitchFamily="34" charset="0"/>
                        </a:rPr>
                        <a:t>Primo anno Approfondimento uno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100" b="0" i="0" u="none" strike="noStrike" dirty="0">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23117167"/>
                  </a:ext>
                </a:extLst>
              </a:tr>
              <a:tr h="257333">
                <a:tc>
                  <a:txBody>
                    <a:bodyPr/>
                    <a:lstStyle/>
                    <a:p>
                      <a:pPr algn="l" fontAlgn="b"/>
                      <a:r>
                        <a:rPr lang="it-IT" sz="1100" b="0" i="0" u="none" strike="noStrike">
                          <a:solidFill>
                            <a:srgbClr val="000000"/>
                          </a:solidFill>
                          <a:effectLst/>
                          <a:latin typeface="Arial" panose="020B0604020202020204" pitchFamily="34" charset="0"/>
                        </a:rPr>
                        <a:t>Primo anno Triennio base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100" b="0" i="0" u="none" strike="noStrike" dirty="0">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97760469"/>
                  </a:ext>
                </a:extLst>
              </a:tr>
              <a:tr h="257333">
                <a:tc>
                  <a:txBody>
                    <a:bodyPr/>
                    <a:lstStyle/>
                    <a:p>
                      <a:pPr algn="l" fontAlgn="b"/>
                      <a:r>
                        <a:rPr lang="it-IT" sz="1100" b="0" i="0" u="none" strike="noStrike" dirty="0">
                          <a:solidFill>
                            <a:srgbClr val="000000"/>
                          </a:solidFill>
                          <a:effectLst/>
                          <a:latin typeface="Arial" panose="020B0604020202020204" pitchFamily="34" charset="0"/>
                        </a:rPr>
                        <a:t>Secondo anno Approfondimento due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100" b="0" i="0" u="none" strike="noStrike" dirty="0">
                          <a:solidFill>
                            <a:srgbClr val="000000"/>
                          </a:solidFill>
                          <a:effectLst/>
                          <a:latin typeface="Arial" panose="020B060402020202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9304619"/>
                  </a:ext>
                </a:extLst>
              </a:tr>
              <a:tr h="257333">
                <a:tc>
                  <a:txBody>
                    <a:bodyPr/>
                    <a:lstStyle/>
                    <a:p>
                      <a:pPr algn="l" fontAlgn="b"/>
                      <a:r>
                        <a:rPr lang="it-IT" sz="1100" b="0" i="0" u="none" strike="noStrike">
                          <a:solidFill>
                            <a:srgbClr val="000000"/>
                          </a:solidFill>
                          <a:effectLst/>
                          <a:latin typeface="Arial" panose="020B0604020202020204" pitchFamily="34" charset="0"/>
                        </a:rPr>
                        <a:t>Secondo anno Approfondimento uno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100" b="0" i="0" u="none" strike="noStrike" dirty="0">
                          <a:solidFill>
                            <a:srgbClr val="000000"/>
                          </a:solidFill>
                          <a:effectLst/>
                          <a:latin typeface="Arial" panose="020B0604020202020204" pitchFamily="34" charset="0"/>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19446559"/>
                  </a:ext>
                </a:extLst>
              </a:tr>
              <a:tr h="257333">
                <a:tc>
                  <a:txBody>
                    <a:bodyPr/>
                    <a:lstStyle/>
                    <a:p>
                      <a:pPr algn="l" fontAlgn="b"/>
                      <a:r>
                        <a:rPr lang="it-IT" sz="1100" b="0" i="0" u="none" strike="noStrike">
                          <a:solidFill>
                            <a:srgbClr val="000000"/>
                          </a:solidFill>
                          <a:effectLst/>
                          <a:latin typeface="Arial" panose="020B0604020202020204" pitchFamily="34" charset="0"/>
                        </a:rPr>
                        <a:t>Terzo anno Triennio base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it-IT" sz="1100" b="0" i="0" u="none" strike="noStrike" dirty="0">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 xmlns:a16="http://schemas.microsoft.com/office/drawing/2014/main" val="682141943"/>
                  </a:ext>
                </a:extLst>
              </a:tr>
              <a:tr h="257333">
                <a:tc>
                  <a:txBody>
                    <a:bodyPr/>
                    <a:lstStyle/>
                    <a:p>
                      <a:pPr algn="l" fontAlgn="b"/>
                      <a:r>
                        <a:rPr lang="it-IT" sz="1100" b="1" i="0" u="none" strike="noStrike">
                          <a:solidFill>
                            <a:srgbClr val="000000"/>
                          </a:solidFill>
                          <a:effectLst/>
                          <a:latin typeface="Arial" panose="020B0604020202020204" pitchFamily="34" charset="0"/>
                        </a:rPr>
                        <a:t>Totale complessivo</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it-IT" sz="1100" b="1" i="0" u="none" strike="noStrike" dirty="0">
                          <a:solidFill>
                            <a:srgbClr val="000000"/>
                          </a:solidFill>
                          <a:effectLst/>
                          <a:latin typeface="Arial" panose="020B0604020202020204" pitchFamily="34" charset="0"/>
                        </a:rPr>
                        <a:t>72</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extLst>
                  <a:ext uri="{0D108BD9-81ED-4DB2-BD59-A6C34878D82A}">
                    <a16:rowId xmlns="" xmlns:a16="http://schemas.microsoft.com/office/drawing/2014/main" val="3305131128"/>
                  </a:ext>
                </a:extLst>
              </a:tr>
            </a:tbl>
          </a:graphicData>
        </a:graphic>
      </p:graphicFrame>
      <p:pic>
        <p:nvPicPr>
          <p:cNvPr id="7" name="Immagine 6" descr="logo DP.JPG"/>
          <p:cNvPicPr>
            <a:picLocks noChangeAspect="1"/>
          </p:cNvPicPr>
          <p:nvPr/>
        </p:nvPicPr>
        <p:blipFill>
          <a:blip r:embed="rId3" cstate="print"/>
          <a:stretch>
            <a:fillRect/>
          </a:stretch>
        </p:blipFill>
        <p:spPr>
          <a:xfrm>
            <a:off x="55420" y="41565"/>
            <a:ext cx="702955" cy="702955"/>
          </a:xfrm>
          <a:prstGeom prst="ellipse">
            <a:avLst/>
          </a:prstGeom>
          <a:ln>
            <a:no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3820307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CDF3848E-A579-444E-BCEE-69C4EAAF25C9}"/>
              </a:ext>
            </a:extLst>
          </p:cNvPr>
          <p:cNvSpPr>
            <a:spLocks noGrp="1"/>
          </p:cNvSpPr>
          <p:nvPr>
            <p:ph type="title"/>
          </p:nvPr>
        </p:nvSpPr>
        <p:spPr/>
        <p:txBody>
          <a:bodyPr>
            <a:normAutofit/>
          </a:bodyPr>
          <a:lstStyle/>
          <a:p>
            <a:pPr algn="r"/>
            <a:r>
              <a:rPr lang="it-IT" dirty="0">
                <a:solidFill>
                  <a:schemeClr val="accent1"/>
                </a:solidFill>
              </a:rPr>
              <a:t>Attività </a:t>
            </a:r>
          </a:p>
        </p:txBody>
      </p:sp>
      <p:sp>
        <p:nvSpPr>
          <p:cNvPr id="3" name="Segnaposto contenuto 2">
            <a:extLst>
              <a:ext uri="{FF2B5EF4-FFF2-40B4-BE49-F238E27FC236}">
                <a16:creationId xmlns="" xmlns:a16="http://schemas.microsoft.com/office/drawing/2014/main" id="{122335E9-5729-42E2-9DAC-FADC9BE18387}"/>
              </a:ext>
            </a:extLst>
          </p:cNvPr>
          <p:cNvSpPr>
            <a:spLocks noGrp="1"/>
          </p:cNvSpPr>
          <p:nvPr>
            <p:ph sz="half" idx="1"/>
          </p:nvPr>
        </p:nvSpPr>
        <p:spPr>
          <a:ln>
            <a:solidFill>
              <a:schemeClr val="tx1"/>
            </a:solidFill>
          </a:ln>
        </p:spPr>
        <p:txBody>
          <a:bodyPr anchor="b">
            <a:normAutofit fontScale="85000" lnSpcReduction="20000"/>
          </a:bodyPr>
          <a:lstStyle/>
          <a:p>
            <a:endParaRPr lang="it-IT" sz="1300" dirty="0"/>
          </a:p>
          <a:p>
            <a:endParaRPr lang="it-IT" sz="1300" dirty="0"/>
          </a:p>
          <a:p>
            <a:endParaRPr lang="it-IT" sz="1300" dirty="0"/>
          </a:p>
          <a:p>
            <a:r>
              <a:rPr lang="it-IT" sz="2600" dirty="0"/>
              <a:t>Il 32% delle persone che hanno risposto partecipano ad altre attività oltre al percorso fondamentale (tabella)</a:t>
            </a:r>
          </a:p>
          <a:p>
            <a:r>
              <a:rPr lang="it-IT" sz="2600" dirty="0"/>
              <a:t>I gruppi territoriali sono, tra le attività aggiunte decisamente i più seguiti </a:t>
            </a:r>
          </a:p>
          <a:p>
            <a:r>
              <a:rPr lang="it-IT" sz="2600" dirty="0"/>
              <a:t>I diversi strumenti messi a disposizione nel percorso DP sembrano piuttosto ben consolidati  nella pratica dei partecipanti:</a:t>
            </a:r>
          </a:p>
          <a:p>
            <a:pPr lvl="1"/>
            <a:r>
              <a:rPr lang="it-IT" sz="2600" dirty="0"/>
              <a:t>meditazione </a:t>
            </a:r>
          </a:p>
          <a:p>
            <a:pPr lvl="1"/>
            <a:r>
              <a:rPr lang="it-IT" sz="2600" dirty="0"/>
              <a:t>esercizi da auto-conoscimento </a:t>
            </a:r>
          </a:p>
          <a:p>
            <a:pPr lvl="1"/>
            <a:r>
              <a:rPr lang="it-IT" sz="2600" dirty="0"/>
              <a:t>letture meditative </a:t>
            </a:r>
          </a:p>
          <a:p>
            <a:pPr lvl="1"/>
            <a:endParaRPr lang="it-IT" sz="2600" dirty="0"/>
          </a:p>
          <a:p>
            <a:endParaRPr lang="it-IT" sz="1300" dirty="0"/>
          </a:p>
          <a:p>
            <a:pPr lvl="1"/>
            <a:endParaRPr lang="it-IT" sz="1300" dirty="0"/>
          </a:p>
        </p:txBody>
      </p:sp>
      <p:sp>
        <p:nvSpPr>
          <p:cNvPr id="5" name="Segnaposto contenuto 4">
            <a:extLst>
              <a:ext uri="{FF2B5EF4-FFF2-40B4-BE49-F238E27FC236}">
                <a16:creationId xmlns="" xmlns:a16="http://schemas.microsoft.com/office/drawing/2014/main" id="{09B82885-80DD-4C52-BF71-F6D97404F70A}"/>
              </a:ext>
            </a:extLst>
          </p:cNvPr>
          <p:cNvSpPr>
            <a:spLocks noGrp="1"/>
          </p:cNvSpPr>
          <p:nvPr>
            <p:ph sz="half" idx="2"/>
          </p:nvPr>
        </p:nvSpPr>
        <p:spPr>
          <a:ln>
            <a:solidFill>
              <a:schemeClr val="tx1"/>
            </a:solidFill>
          </a:ln>
        </p:spPr>
        <p:txBody>
          <a:bodyPr>
            <a:normAutofit fontScale="85000" lnSpcReduction="20000"/>
          </a:bodyPr>
          <a:lstStyle/>
          <a:p>
            <a:pPr marL="0" indent="0">
              <a:buNone/>
            </a:pPr>
            <a:endParaRPr lang="it-IT" sz="2600" b="1" i="1" dirty="0"/>
          </a:p>
          <a:p>
            <a:pPr marL="0" indent="0">
              <a:buNone/>
            </a:pPr>
            <a:endParaRPr lang="it-IT" sz="2600" b="1" i="1" dirty="0"/>
          </a:p>
          <a:p>
            <a:pPr marL="0" indent="0">
              <a:buNone/>
            </a:pPr>
            <a:r>
              <a:rPr lang="it-IT" sz="2600" b="1" i="1" dirty="0"/>
              <a:t>Spunti di riflessione</a:t>
            </a:r>
            <a:endParaRPr lang="it-IT" sz="2600" dirty="0"/>
          </a:p>
          <a:p>
            <a:pPr lvl="1"/>
            <a:r>
              <a:rPr lang="it-IT" sz="2600" i="1" dirty="0"/>
              <a:t>i gruppi territoriali appaiono una occasione importante offrendo una occasione di incontro faccia-faccia che non aggiunge, ma  supporta, consolida, da’ continuità, rinforza il lavoro, fa sentire vicini e consente condivisione. Risulta, in base ai dati rilevati, la formula più potente per sostenere il lavoro</a:t>
            </a:r>
          </a:p>
          <a:p>
            <a:pPr lvl="1"/>
            <a:r>
              <a:rPr lang="it-IT" sz="2600" i="1" dirty="0"/>
              <a:t>Il lavoro sembra essere sostanzialmente ben consolidato e seguito in tutte le sue articolazioni da parte dei praticanti</a:t>
            </a:r>
          </a:p>
        </p:txBody>
      </p:sp>
      <p:sp>
        <p:nvSpPr>
          <p:cNvPr id="2" name="Segnaposto numero diapositiva 1">
            <a:extLst>
              <a:ext uri="{FF2B5EF4-FFF2-40B4-BE49-F238E27FC236}">
                <a16:creationId xmlns="" xmlns:a16="http://schemas.microsoft.com/office/drawing/2014/main" id="{54745612-7848-4A53-AF9B-A892E02F67F7}"/>
              </a:ext>
            </a:extLst>
          </p:cNvPr>
          <p:cNvSpPr>
            <a:spLocks noGrp="1"/>
          </p:cNvSpPr>
          <p:nvPr>
            <p:ph type="sldNum" sz="quarter" idx="12"/>
          </p:nvPr>
        </p:nvSpPr>
        <p:spPr/>
        <p:txBody>
          <a:bodyPr/>
          <a:lstStyle/>
          <a:p>
            <a:fld id="{48F63A3B-78C7-47BE-AE5E-E10140E04643}" type="slidenum">
              <a:rPr lang="en-US" smtClean="0"/>
              <a:pPr/>
              <a:t>7</a:t>
            </a:fld>
            <a:endParaRPr lang="en-US" dirty="0"/>
          </a:p>
        </p:txBody>
      </p:sp>
      <p:pic>
        <p:nvPicPr>
          <p:cNvPr id="6" name="Immagine 5" descr="logo DP.JPG"/>
          <p:cNvPicPr>
            <a:picLocks noChangeAspect="1"/>
          </p:cNvPicPr>
          <p:nvPr/>
        </p:nvPicPr>
        <p:blipFill>
          <a:blip r:embed="rId2" cstate="print"/>
          <a:stretch>
            <a:fillRect/>
          </a:stretch>
        </p:blipFill>
        <p:spPr>
          <a:xfrm>
            <a:off x="55420" y="41565"/>
            <a:ext cx="702955" cy="702955"/>
          </a:xfrm>
          <a:prstGeom prst="ellipse">
            <a:avLst/>
          </a:prstGeom>
          <a:ln>
            <a:no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2811710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C63C1C5-F0D0-468F-B0B3-262A3B3CAA3E}"/>
              </a:ext>
            </a:extLst>
          </p:cNvPr>
          <p:cNvSpPr>
            <a:spLocks noGrp="1"/>
          </p:cNvSpPr>
          <p:nvPr>
            <p:ph type="title"/>
          </p:nvPr>
        </p:nvSpPr>
        <p:spPr>
          <a:xfrm>
            <a:off x="838200" y="365126"/>
            <a:ext cx="10515600" cy="704020"/>
          </a:xfrm>
        </p:spPr>
        <p:txBody>
          <a:bodyPr>
            <a:normAutofit/>
          </a:bodyPr>
          <a:lstStyle/>
          <a:p>
            <a:r>
              <a:rPr lang="it-IT" sz="3600" dirty="0">
                <a:solidFill>
                  <a:schemeClr val="accent1"/>
                </a:solidFill>
              </a:rPr>
              <a:t>Partecipazione ad altre attività</a:t>
            </a:r>
          </a:p>
        </p:txBody>
      </p:sp>
      <p:graphicFrame>
        <p:nvGraphicFramePr>
          <p:cNvPr id="7" name="Segnaposto contenuto 6">
            <a:extLst>
              <a:ext uri="{FF2B5EF4-FFF2-40B4-BE49-F238E27FC236}">
                <a16:creationId xmlns="" xmlns:a16="http://schemas.microsoft.com/office/drawing/2014/main" id="{AD19AD24-9E68-4DC6-92E4-DE95BC269739}"/>
              </a:ext>
            </a:extLst>
          </p:cNvPr>
          <p:cNvGraphicFramePr>
            <a:graphicFrameLocks noGrp="1"/>
          </p:cNvGraphicFramePr>
          <p:nvPr>
            <p:ph sz="half" idx="2"/>
            <p:extLst>
              <p:ext uri="{D42A27DB-BD31-4B8C-83A1-F6EECF244321}">
                <p14:modId xmlns="" xmlns:p14="http://schemas.microsoft.com/office/powerpoint/2010/main" val="2765453103"/>
              </p:ext>
            </p:extLst>
          </p:nvPr>
        </p:nvGraphicFramePr>
        <p:xfrm>
          <a:off x="675249" y="1322363"/>
          <a:ext cx="5420751" cy="1716260"/>
        </p:xfrm>
        <a:graphic>
          <a:graphicData uri="http://schemas.openxmlformats.org/drawingml/2006/table">
            <a:tbl>
              <a:tblPr/>
              <a:tblGrid>
                <a:gridCol w="4159026">
                  <a:extLst>
                    <a:ext uri="{9D8B030D-6E8A-4147-A177-3AD203B41FA5}">
                      <a16:colId xmlns="" xmlns:a16="http://schemas.microsoft.com/office/drawing/2014/main" val="2228343628"/>
                    </a:ext>
                  </a:extLst>
                </a:gridCol>
                <a:gridCol w="1261725">
                  <a:extLst>
                    <a:ext uri="{9D8B030D-6E8A-4147-A177-3AD203B41FA5}">
                      <a16:colId xmlns="" xmlns:a16="http://schemas.microsoft.com/office/drawing/2014/main" val="3790084039"/>
                    </a:ext>
                  </a:extLst>
                </a:gridCol>
              </a:tblGrid>
              <a:tr h="882647">
                <a:tc>
                  <a:txBody>
                    <a:bodyPr/>
                    <a:lstStyle/>
                    <a:p>
                      <a:pPr algn="l" fontAlgn="b"/>
                      <a:r>
                        <a:rPr lang="it-IT" sz="1000" b="1" i="0" u="none" strike="noStrike">
                          <a:solidFill>
                            <a:srgbClr val="000000"/>
                          </a:solidFill>
                          <a:effectLst/>
                          <a:latin typeface="Arial" panose="020B0604020202020204" pitchFamily="34" charset="0"/>
                        </a:rPr>
                        <a:t>Partecipi ad altre attività sempre collegate ai Gruppi Darsi Pace?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it-IT" sz="1000" b="1" i="0" u="none" strike="noStrike" dirty="0">
                          <a:solidFill>
                            <a:srgbClr val="000000"/>
                          </a:solidFill>
                          <a:effectLst/>
                          <a:latin typeface="Arial" panose="020B0604020202020204" pitchFamily="34" charset="0"/>
                        </a:rPr>
                        <a:t>conteggio</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 xmlns:a16="http://schemas.microsoft.com/office/drawing/2014/main" val="2943693795"/>
                  </a:ext>
                </a:extLst>
              </a:tr>
              <a:tr h="277871">
                <a:tc>
                  <a:txBody>
                    <a:bodyPr/>
                    <a:lstStyle/>
                    <a:p>
                      <a:pPr algn="l" fontAlgn="b"/>
                      <a:r>
                        <a:rPr lang="it-IT" sz="1000" b="0" i="0" u="none" strike="noStrike" dirty="0">
                          <a:solidFill>
                            <a:srgbClr val="000000"/>
                          </a:solidFill>
                          <a:effectLst/>
                          <a:latin typeface="Arial" panose="020B0604020202020204" pitchFamily="34" charset="0"/>
                        </a:rPr>
                        <a:t>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02640"/>
                  </a:ext>
                </a:extLst>
              </a:tr>
              <a:tr h="277871">
                <a:tc>
                  <a:txBody>
                    <a:bodyPr/>
                    <a:lstStyle/>
                    <a:p>
                      <a:pPr algn="l" fontAlgn="b"/>
                      <a:r>
                        <a:rPr lang="it-IT" sz="1000" b="0" i="0" u="none" strike="noStrike">
                          <a:solidFill>
                            <a:srgbClr val="000000"/>
                          </a:solidFill>
                          <a:effectLst/>
                          <a:latin typeface="Arial" panose="020B0604020202020204" pitchFamily="34" charset="0"/>
                        </a:rPr>
                        <a:t>Si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 xmlns:a16="http://schemas.microsoft.com/office/drawing/2014/main" val="3566287240"/>
                  </a:ext>
                </a:extLst>
              </a:tr>
              <a:tr h="277871">
                <a:tc>
                  <a:txBody>
                    <a:bodyPr/>
                    <a:lstStyle/>
                    <a:p>
                      <a:pPr algn="l" fontAlgn="b"/>
                      <a:r>
                        <a:rPr lang="it-IT" sz="1000" b="1" i="0" u="none" strike="noStrike">
                          <a:solidFill>
                            <a:srgbClr val="000000"/>
                          </a:solidFill>
                          <a:effectLst/>
                          <a:latin typeface="Arial" panose="020B0604020202020204" pitchFamily="34" charset="0"/>
                        </a:rPr>
                        <a:t>Totale complessivo</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it-IT" sz="1000" b="1" i="0" u="none" strike="noStrike" dirty="0">
                          <a:solidFill>
                            <a:srgbClr val="000000"/>
                          </a:solidFill>
                          <a:effectLst/>
                          <a:latin typeface="Arial" panose="020B0604020202020204" pitchFamily="34" charset="0"/>
                        </a:rPr>
                        <a:t>72</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extLst>
                  <a:ext uri="{0D108BD9-81ED-4DB2-BD59-A6C34878D82A}">
                    <a16:rowId xmlns="" xmlns:a16="http://schemas.microsoft.com/office/drawing/2014/main" val="450892255"/>
                  </a:ext>
                </a:extLst>
              </a:tr>
            </a:tbl>
          </a:graphicData>
        </a:graphic>
      </p:graphicFrame>
      <p:sp>
        <p:nvSpPr>
          <p:cNvPr id="5" name="Segnaposto numero diapositiva 4">
            <a:extLst>
              <a:ext uri="{FF2B5EF4-FFF2-40B4-BE49-F238E27FC236}">
                <a16:creationId xmlns="" xmlns:a16="http://schemas.microsoft.com/office/drawing/2014/main" id="{86BB34FF-8325-402D-8125-3D0EAB868095}"/>
              </a:ext>
            </a:extLst>
          </p:cNvPr>
          <p:cNvSpPr>
            <a:spLocks noGrp="1"/>
          </p:cNvSpPr>
          <p:nvPr>
            <p:ph type="sldNum" sz="quarter" idx="12"/>
          </p:nvPr>
        </p:nvSpPr>
        <p:spPr/>
        <p:txBody>
          <a:bodyPr/>
          <a:lstStyle/>
          <a:p>
            <a:fld id="{48F63A3B-78C7-47BE-AE5E-E10140E04643}" type="slidenum">
              <a:rPr lang="en-US" smtClean="0"/>
              <a:pPr/>
              <a:t>8</a:t>
            </a:fld>
            <a:endParaRPr lang="en-US" dirty="0"/>
          </a:p>
        </p:txBody>
      </p:sp>
      <p:graphicFrame>
        <p:nvGraphicFramePr>
          <p:cNvPr id="6" name="Segnaposto contenuto 5">
            <a:extLst>
              <a:ext uri="{FF2B5EF4-FFF2-40B4-BE49-F238E27FC236}">
                <a16:creationId xmlns="" xmlns:a16="http://schemas.microsoft.com/office/drawing/2014/main" id="{3C288D0B-3BA4-4B6A-9EF0-1A1E3C5A7647}"/>
              </a:ext>
            </a:extLst>
          </p:cNvPr>
          <p:cNvGraphicFramePr>
            <a:graphicFrameLocks noGrp="1"/>
          </p:cNvGraphicFramePr>
          <p:nvPr>
            <p:ph sz="half" idx="1"/>
            <p:extLst>
              <p:ext uri="{D42A27DB-BD31-4B8C-83A1-F6EECF244321}">
                <p14:modId xmlns="" xmlns:p14="http://schemas.microsoft.com/office/powerpoint/2010/main" val="469161067"/>
              </p:ext>
            </p:extLst>
          </p:nvPr>
        </p:nvGraphicFramePr>
        <p:xfrm>
          <a:off x="675249" y="3242484"/>
          <a:ext cx="5186289" cy="31138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fico 7">
            <a:extLst>
              <a:ext uri="{FF2B5EF4-FFF2-40B4-BE49-F238E27FC236}">
                <a16:creationId xmlns="" xmlns:a16="http://schemas.microsoft.com/office/drawing/2014/main" id="{AA78B3AC-6A73-4DA8-9F9F-DFCFEA738E86}"/>
              </a:ext>
            </a:extLst>
          </p:cNvPr>
          <p:cNvGraphicFramePr>
            <a:graphicFrameLocks/>
          </p:cNvGraphicFramePr>
          <p:nvPr>
            <p:extLst>
              <p:ext uri="{D42A27DB-BD31-4B8C-83A1-F6EECF244321}">
                <p14:modId xmlns="" xmlns:p14="http://schemas.microsoft.com/office/powerpoint/2010/main" val="1908012652"/>
              </p:ext>
            </p:extLst>
          </p:nvPr>
        </p:nvGraphicFramePr>
        <p:xfrm>
          <a:off x="6231988" y="3429000"/>
          <a:ext cx="5852160" cy="32924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ella 8">
            <a:extLst>
              <a:ext uri="{FF2B5EF4-FFF2-40B4-BE49-F238E27FC236}">
                <a16:creationId xmlns="" xmlns:a16="http://schemas.microsoft.com/office/drawing/2014/main" id="{328180D0-9763-4B27-BC67-A5CB2DF4E28A}"/>
              </a:ext>
            </a:extLst>
          </p:cNvPr>
          <p:cNvGraphicFramePr>
            <a:graphicFrameLocks noGrp="1"/>
          </p:cNvGraphicFramePr>
          <p:nvPr>
            <p:extLst>
              <p:ext uri="{D42A27DB-BD31-4B8C-83A1-F6EECF244321}">
                <p14:modId xmlns="" xmlns:p14="http://schemas.microsoft.com/office/powerpoint/2010/main" val="1605634624"/>
              </p:ext>
            </p:extLst>
          </p:nvPr>
        </p:nvGraphicFramePr>
        <p:xfrm>
          <a:off x="7882888" y="262802"/>
          <a:ext cx="2900485" cy="3095625"/>
        </p:xfrm>
        <a:graphic>
          <a:graphicData uri="http://schemas.openxmlformats.org/drawingml/2006/table">
            <a:tbl>
              <a:tblPr/>
              <a:tblGrid>
                <a:gridCol w="2260600">
                  <a:extLst>
                    <a:ext uri="{9D8B030D-6E8A-4147-A177-3AD203B41FA5}">
                      <a16:colId xmlns="" xmlns:a16="http://schemas.microsoft.com/office/drawing/2014/main" val="1350394864"/>
                    </a:ext>
                  </a:extLst>
                </a:gridCol>
                <a:gridCol w="639885">
                  <a:extLst>
                    <a:ext uri="{9D8B030D-6E8A-4147-A177-3AD203B41FA5}">
                      <a16:colId xmlns="" xmlns:a16="http://schemas.microsoft.com/office/drawing/2014/main" val="2369908220"/>
                    </a:ext>
                  </a:extLst>
                </a:gridCol>
              </a:tblGrid>
              <a:tr h="504825">
                <a:tc>
                  <a:txBody>
                    <a:bodyPr/>
                    <a:lstStyle/>
                    <a:p>
                      <a:pPr algn="l" fontAlgn="b"/>
                      <a:r>
                        <a:rPr lang="it-IT" sz="1000" b="1" i="0" u="none" strike="noStrike">
                          <a:solidFill>
                            <a:srgbClr val="000000"/>
                          </a:solidFill>
                          <a:effectLst/>
                          <a:latin typeface="Arial" panose="020B0604020202020204" pitchFamily="34" charset="0"/>
                        </a:rPr>
                        <a:t>Se si, a quale attività partecipi?</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it-IT" sz="1000" b="1" i="0" u="none" strike="noStrike">
                          <a:solidFill>
                            <a:srgbClr val="000000"/>
                          </a:solidFill>
                          <a:effectLst/>
                          <a:latin typeface="Arial" panose="020B0604020202020204" pitchFamily="34" charset="0"/>
                        </a:rPr>
                        <a:t>conteggio</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 xmlns:a16="http://schemas.microsoft.com/office/drawing/2014/main" val="1698959653"/>
                  </a:ext>
                </a:extLst>
              </a:tr>
              <a:tr h="323850">
                <a:tc>
                  <a:txBody>
                    <a:bodyPr/>
                    <a:lstStyle/>
                    <a:p>
                      <a:pPr algn="l" fontAlgn="b"/>
                      <a:r>
                        <a:rPr lang="it-IT" sz="1000" b="0" i="0" u="none" strike="noStrike">
                          <a:solidFill>
                            <a:srgbClr val="000000"/>
                          </a:solidFill>
                          <a:effectLst/>
                          <a:latin typeface="Arial" panose="020B0604020202020204" pitchFamily="34" charset="0"/>
                        </a:rPr>
                        <a:t>darsi polis + gruppo di approfondimento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51710403"/>
                  </a:ext>
                </a:extLst>
              </a:tr>
              <a:tr h="323850">
                <a:tc>
                  <a:txBody>
                    <a:bodyPr/>
                    <a:lstStyle/>
                    <a:p>
                      <a:pPr algn="l" fontAlgn="b"/>
                      <a:r>
                        <a:rPr lang="it-IT" sz="1000" b="0" i="0" u="none" strike="noStrike">
                          <a:solidFill>
                            <a:srgbClr val="000000"/>
                          </a:solidFill>
                          <a:effectLst/>
                          <a:latin typeface="Arial" panose="020B0604020202020204" pitchFamily="34" charset="0"/>
                        </a:rPr>
                        <a:t>darsi Polis e un gruppo di approfondimento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26429058"/>
                  </a:ext>
                </a:extLst>
              </a:tr>
              <a:tr h="0">
                <a:tc>
                  <a:txBody>
                    <a:bodyPr/>
                    <a:lstStyle/>
                    <a:p>
                      <a:pPr algn="l" fontAlgn="b"/>
                      <a:r>
                        <a:rPr lang="it-IT" sz="1000" b="0" i="0" u="none" strike="noStrike">
                          <a:solidFill>
                            <a:srgbClr val="000000"/>
                          </a:solidFill>
                          <a:effectLst/>
                          <a:latin typeface="Arial" panose="020B0604020202020204" pitchFamily="34" charset="0"/>
                        </a:rPr>
                        <a:t>Gruppi Culturali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61489878"/>
                  </a:ext>
                </a:extLst>
              </a:tr>
              <a:tr h="161925">
                <a:tc>
                  <a:txBody>
                    <a:bodyPr/>
                    <a:lstStyle/>
                    <a:p>
                      <a:pPr algn="l" fontAlgn="b"/>
                      <a:r>
                        <a:rPr lang="it-IT" sz="1000" b="0" i="0" u="none" strike="noStrike">
                          <a:solidFill>
                            <a:srgbClr val="000000"/>
                          </a:solidFill>
                          <a:effectLst/>
                          <a:latin typeface="Arial" panose="020B0604020202020204" pitchFamily="34" charset="0"/>
                        </a:rPr>
                        <a:t>Gruppi Culturali, Gruppi territoriali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44521816"/>
                  </a:ext>
                </a:extLst>
              </a:tr>
              <a:tr h="323850">
                <a:tc>
                  <a:txBody>
                    <a:bodyPr/>
                    <a:lstStyle/>
                    <a:p>
                      <a:pPr algn="l" fontAlgn="b"/>
                      <a:r>
                        <a:rPr lang="it-IT" sz="1000" b="0" i="0" u="none" strike="noStrike">
                          <a:solidFill>
                            <a:srgbClr val="000000"/>
                          </a:solidFill>
                          <a:effectLst/>
                          <a:latin typeface="Arial" panose="020B0604020202020204" pitchFamily="34" charset="0"/>
                        </a:rPr>
                        <a:t>Gruppi Culturali, Gruppi territoriali, Gruppo formatori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24988846"/>
                  </a:ext>
                </a:extLst>
              </a:tr>
              <a:tr h="161925">
                <a:tc>
                  <a:txBody>
                    <a:bodyPr/>
                    <a:lstStyle/>
                    <a:p>
                      <a:pPr algn="l" fontAlgn="b"/>
                      <a:r>
                        <a:rPr lang="it-IT" sz="1000" b="0" i="0" u="none" strike="noStrike">
                          <a:solidFill>
                            <a:srgbClr val="000000"/>
                          </a:solidFill>
                          <a:effectLst/>
                          <a:latin typeface="Arial" panose="020B0604020202020204" pitchFamily="34" charset="0"/>
                        </a:rPr>
                        <a:t>Gruppi territoriali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41332859"/>
                  </a:ext>
                </a:extLst>
              </a:tr>
              <a:tr h="161925">
                <a:tc>
                  <a:txBody>
                    <a:bodyPr/>
                    <a:lstStyle/>
                    <a:p>
                      <a:pPr algn="l" fontAlgn="b"/>
                      <a:r>
                        <a:rPr lang="it-IT" sz="1000" b="0" i="0" u="none" strike="noStrike">
                          <a:solidFill>
                            <a:srgbClr val="000000"/>
                          </a:solidFill>
                          <a:effectLst/>
                          <a:latin typeface="Arial" panose="020B0604020202020204" pitchFamily="34" charset="0"/>
                        </a:rPr>
                        <a:t>gruppi territoriali con incontri mensili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40431873"/>
                  </a:ext>
                </a:extLst>
              </a:tr>
              <a:tr h="161925">
                <a:tc>
                  <a:txBody>
                    <a:bodyPr/>
                    <a:lstStyle/>
                    <a:p>
                      <a:pPr algn="l" fontAlgn="b"/>
                      <a:r>
                        <a:rPr lang="it-IT" sz="1000" b="0" i="0" u="none" strike="noStrike">
                          <a:solidFill>
                            <a:srgbClr val="000000"/>
                          </a:solidFill>
                          <a:effectLst/>
                          <a:latin typeface="Arial" panose="020B0604020202020204" pitchFamily="34" charset="0"/>
                        </a:rPr>
                        <a:t>Gruppo formatori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53996"/>
                  </a:ext>
                </a:extLst>
              </a:tr>
              <a:tr h="68407">
                <a:tc>
                  <a:txBody>
                    <a:bodyPr/>
                    <a:lstStyle/>
                    <a:p>
                      <a:pPr algn="l" fontAlgn="b"/>
                      <a:r>
                        <a:rPr lang="it-IT" sz="1000" b="0" i="0" u="none" strike="noStrike">
                          <a:solidFill>
                            <a:srgbClr val="000000"/>
                          </a:solidFill>
                          <a:effectLst/>
                          <a:latin typeface="Arial" panose="020B0604020202020204" pitchFamily="34" charset="0"/>
                        </a:rPr>
                        <a:t>Gruppo regionale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58687456"/>
                  </a:ext>
                </a:extLst>
              </a:tr>
              <a:tr h="323850">
                <a:tc>
                  <a:txBody>
                    <a:bodyPr/>
                    <a:lstStyle/>
                    <a:p>
                      <a:pPr algn="l" fontAlgn="b"/>
                      <a:r>
                        <a:rPr lang="it-IT" sz="1000" b="0" i="0" u="none" strike="noStrike">
                          <a:solidFill>
                            <a:srgbClr val="000000"/>
                          </a:solidFill>
                          <a:effectLst/>
                          <a:latin typeface="Arial" panose="020B0604020202020204" pitchFamily="34" charset="0"/>
                        </a:rPr>
                        <a:t>incontri occasionali con altri iscritti locali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82554965"/>
                  </a:ext>
                </a:extLst>
              </a:tr>
              <a:tr h="161925">
                <a:tc>
                  <a:txBody>
                    <a:bodyPr/>
                    <a:lstStyle/>
                    <a:p>
                      <a:pPr algn="l" fontAlgn="b"/>
                      <a:r>
                        <a:rPr lang="it-IT" sz="1000" b="0" i="0" u="none" strike="noStrike">
                          <a:solidFill>
                            <a:srgbClr val="000000"/>
                          </a:solidFill>
                          <a:effectLst/>
                          <a:latin typeface="Arial" panose="020B0604020202020204" pitchFamily="34" charset="0"/>
                        </a:rPr>
                        <a:t>(vuoto)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 xmlns:a16="http://schemas.microsoft.com/office/drawing/2014/main" val="1261023974"/>
                  </a:ext>
                </a:extLst>
              </a:tr>
              <a:tr h="161925">
                <a:tc>
                  <a:txBody>
                    <a:bodyPr/>
                    <a:lstStyle/>
                    <a:p>
                      <a:pPr algn="l" fontAlgn="b"/>
                      <a:r>
                        <a:rPr lang="it-IT" sz="1000" b="1" i="0" u="none" strike="noStrike">
                          <a:solidFill>
                            <a:srgbClr val="000000"/>
                          </a:solidFill>
                          <a:effectLst/>
                          <a:latin typeface="Arial" panose="020B0604020202020204" pitchFamily="34" charset="0"/>
                        </a:rPr>
                        <a:t>Totale complessivo</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it-IT" sz="1000" b="1" i="0" u="none" strike="noStrike" dirty="0">
                          <a:solidFill>
                            <a:srgbClr val="000000"/>
                          </a:solidFill>
                          <a:effectLst/>
                          <a:latin typeface="Arial" panose="020B0604020202020204" pitchFamily="34" charset="0"/>
                        </a:rPr>
                        <a:t>72</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extLst>
                  <a:ext uri="{0D108BD9-81ED-4DB2-BD59-A6C34878D82A}">
                    <a16:rowId xmlns="" xmlns:a16="http://schemas.microsoft.com/office/drawing/2014/main" val="613823659"/>
                  </a:ext>
                </a:extLst>
              </a:tr>
            </a:tbl>
          </a:graphicData>
        </a:graphic>
      </p:graphicFrame>
      <p:pic>
        <p:nvPicPr>
          <p:cNvPr id="10" name="Immagine 9" descr="logo DP.JPG"/>
          <p:cNvPicPr>
            <a:picLocks noChangeAspect="1"/>
          </p:cNvPicPr>
          <p:nvPr/>
        </p:nvPicPr>
        <p:blipFill>
          <a:blip r:embed="rId4" cstate="print"/>
          <a:stretch>
            <a:fillRect/>
          </a:stretch>
        </p:blipFill>
        <p:spPr>
          <a:xfrm>
            <a:off x="55420" y="41565"/>
            <a:ext cx="702955" cy="702955"/>
          </a:xfrm>
          <a:prstGeom prst="ellipse">
            <a:avLst/>
          </a:prstGeom>
          <a:ln>
            <a:no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2952795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4DC67E1-A50A-431A-9B8B-FD38D32F875A}"/>
              </a:ext>
            </a:extLst>
          </p:cNvPr>
          <p:cNvSpPr>
            <a:spLocks noGrp="1"/>
          </p:cNvSpPr>
          <p:nvPr>
            <p:ph type="title"/>
          </p:nvPr>
        </p:nvSpPr>
        <p:spPr>
          <a:xfrm>
            <a:off x="838200" y="365125"/>
            <a:ext cx="10515600" cy="619613"/>
          </a:xfrm>
        </p:spPr>
        <p:txBody>
          <a:bodyPr>
            <a:normAutofit fontScale="90000"/>
          </a:bodyPr>
          <a:lstStyle/>
          <a:p>
            <a:r>
              <a:rPr lang="it-IT" dirty="0">
                <a:solidFill>
                  <a:schemeClr val="accent1"/>
                </a:solidFill>
              </a:rPr>
              <a:t>Pratiche: meditazione  </a:t>
            </a:r>
          </a:p>
        </p:txBody>
      </p:sp>
      <p:sp>
        <p:nvSpPr>
          <p:cNvPr id="4" name="Segnaposto numero diapositiva 3">
            <a:extLst>
              <a:ext uri="{FF2B5EF4-FFF2-40B4-BE49-F238E27FC236}">
                <a16:creationId xmlns="" xmlns:a16="http://schemas.microsoft.com/office/drawing/2014/main" id="{69495085-887F-4BD8-8530-5D61693D748C}"/>
              </a:ext>
            </a:extLst>
          </p:cNvPr>
          <p:cNvSpPr>
            <a:spLocks noGrp="1"/>
          </p:cNvSpPr>
          <p:nvPr>
            <p:ph type="sldNum" sz="quarter" idx="12"/>
          </p:nvPr>
        </p:nvSpPr>
        <p:spPr/>
        <p:txBody>
          <a:bodyPr/>
          <a:lstStyle/>
          <a:p>
            <a:fld id="{48F63A3B-78C7-47BE-AE5E-E10140E04643}" type="slidenum">
              <a:rPr lang="en-US" smtClean="0"/>
              <a:pPr/>
              <a:t>9</a:t>
            </a:fld>
            <a:endParaRPr lang="en-US" dirty="0"/>
          </a:p>
        </p:txBody>
      </p:sp>
      <p:graphicFrame>
        <p:nvGraphicFramePr>
          <p:cNvPr id="5" name="Segnaposto contenuto 4">
            <a:extLst>
              <a:ext uri="{FF2B5EF4-FFF2-40B4-BE49-F238E27FC236}">
                <a16:creationId xmlns="" xmlns:a16="http://schemas.microsoft.com/office/drawing/2014/main" id="{B0A44534-FA47-4203-AAF0-862D479A620B}"/>
              </a:ext>
            </a:extLst>
          </p:cNvPr>
          <p:cNvGraphicFramePr>
            <a:graphicFrameLocks noGrp="1"/>
          </p:cNvGraphicFramePr>
          <p:nvPr>
            <p:ph idx="1"/>
            <p:extLst>
              <p:ext uri="{D42A27DB-BD31-4B8C-83A1-F6EECF244321}">
                <p14:modId xmlns="" xmlns:p14="http://schemas.microsoft.com/office/powerpoint/2010/main" val="1001750550"/>
              </p:ext>
            </p:extLst>
          </p:nvPr>
        </p:nvGraphicFramePr>
        <p:xfrm>
          <a:off x="140677" y="1659989"/>
          <a:ext cx="6794695" cy="42356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ella 5">
            <a:extLst>
              <a:ext uri="{FF2B5EF4-FFF2-40B4-BE49-F238E27FC236}">
                <a16:creationId xmlns="" xmlns:a16="http://schemas.microsoft.com/office/drawing/2014/main" id="{5938A7FE-EE97-4936-945F-21F1CB34D044}"/>
              </a:ext>
            </a:extLst>
          </p:cNvPr>
          <p:cNvGraphicFramePr>
            <a:graphicFrameLocks noGrp="1"/>
          </p:cNvGraphicFramePr>
          <p:nvPr>
            <p:extLst>
              <p:ext uri="{D42A27DB-BD31-4B8C-83A1-F6EECF244321}">
                <p14:modId xmlns="" xmlns:p14="http://schemas.microsoft.com/office/powerpoint/2010/main" val="4273395806"/>
              </p:ext>
            </p:extLst>
          </p:nvPr>
        </p:nvGraphicFramePr>
        <p:xfrm>
          <a:off x="6935372" y="1659989"/>
          <a:ext cx="5008099" cy="4066807"/>
        </p:xfrm>
        <a:graphic>
          <a:graphicData uri="http://schemas.openxmlformats.org/drawingml/2006/table">
            <a:tbl>
              <a:tblPr/>
              <a:tblGrid>
                <a:gridCol w="3842420">
                  <a:extLst>
                    <a:ext uri="{9D8B030D-6E8A-4147-A177-3AD203B41FA5}">
                      <a16:colId xmlns="" xmlns:a16="http://schemas.microsoft.com/office/drawing/2014/main" val="2881348118"/>
                    </a:ext>
                  </a:extLst>
                </a:gridCol>
                <a:gridCol w="1165679">
                  <a:extLst>
                    <a:ext uri="{9D8B030D-6E8A-4147-A177-3AD203B41FA5}">
                      <a16:colId xmlns="" xmlns:a16="http://schemas.microsoft.com/office/drawing/2014/main" val="3823144244"/>
                    </a:ext>
                  </a:extLst>
                </a:gridCol>
              </a:tblGrid>
              <a:tr h="513044">
                <a:tc>
                  <a:txBody>
                    <a:bodyPr/>
                    <a:lstStyle/>
                    <a:p>
                      <a:pPr algn="l" fontAlgn="b"/>
                      <a:r>
                        <a:rPr lang="it-IT" sz="1000" b="1" i="0" u="none" strike="noStrike">
                          <a:solidFill>
                            <a:srgbClr val="000000"/>
                          </a:solidFill>
                          <a:effectLst/>
                          <a:latin typeface="Arial" panose="020B0604020202020204" pitchFamily="34" charset="0"/>
                        </a:rPr>
                        <a:t>Pratichi la meditazione (quella proposta da DP o in altre forme)?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it-IT" sz="1000" b="1" i="0" u="none" strike="noStrike">
                          <a:solidFill>
                            <a:srgbClr val="000000"/>
                          </a:solidFill>
                          <a:effectLst/>
                          <a:latin typeface="Arial" panose="020B0604020202020204" pitchFamily="34" charset="0"/>
                        </a:rPr>
                        <a:t>conteggio</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 xmlns:a16="http://schemas.microsoft.com/office/drawing/2014/main" val="3797750061"/>
                  </a:ext>
                </a:extLst>
              </a:tr>
              <a:tr h="212725">
                <a:tc>
                  <a:txBody>
                    <a:bodyPr/>
                    <a:lstStyle/>
                    <a:p>
                      <a:pPr algn="l" fontAlgn="b"/>
                      <a:r>
                        <a:rPr lang="it-IT" sz="1000" b="0" i="0" u="none" strike="noStrike">
                          <a:solidFill>
                            <a:srgbClr val="000000"/>
                          </a:solidFill>
                          <a:effectLst/>
                          <a:latin typeface="Arial" panose="020B0604020202020204" pitchFamily="34" charset="0"/>
                        </a:rPr>
                        <a:t>Almeno una volta al giorno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31193458"/>
                  </a:ext>
                </a:extLst>
              </a:tr>
              <a:tr h="212725">
                <a:tc>
                  <a:txBody>
                    <a:bodyPr/>
                    <a:lstStyle/>
                    <a:p>
                      <a:pPr algn="l" fontAlgn="b"/>
                      <a:r>
                        <a:rPr lang="it-IT" sz="1000" b="0" i="0" u="none" strike="noStrike">
                          <a:solidFill>
                            <a:srgbClr val="000000"/>
                          </a:solidFill>
                          <a:effectLst/>
                          <a:latin typeface="Arial" panose="020B0604020202020204" pitchFamily="34" charset="0"/>
                        </a:rPr>
                        <a:t>Con discontinuità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47839700"/>
                  </a:ext>
                </a:extLst>
              </a:tr>
              <a:tr h="212725">
                <a:tc>
                  <a:txBody>
                    <a:bodyPr/>
                    <a:lstStyle/>
                    <a:p>
                      <a:pPr algn="l" fontAlgn="b"/>
                      <a:r>
                        <a:rPr lang="it-IT" sz="1000" b="0" i="0" u="none" strike="noStrike">
                          <a:solidFill>
                            <a:srgbClr val="000000"/>
                          </a:solidFill>
                          <a:effectLst/>
                          <a:latin typeface="Arial" panose="020B0604020202020204" pitchFamily="34" charset="0"/>
                        </a:rPr>
                        <a:t>due volte al giorno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6633526"/>
                  </a:ext>
                </a:extLst>
              </a:tr>
              <a:tr h="575610">
                <a:tc>
                  <a:txBody>
                    <a:bodyPr/>
                    <a:lstStyle/>
                    <a:p>
                      <a:pPr algn="l" fontAlgn="b"/>
                      <a:r>
                        <a:rPr lang="it-IT" sz="1000" b="0" i="0" u="none" strike="noStrike">
                          <a:solidFill>
                            <a:srgbClr val="000000"/>
                          </a:solidFill>
                          <a:effectLst/>
                          <a:latin typeface="Arial" panose="020B0604020202020204" pitchFamily="34" charset="0"/>
                        </a:rPr>
                        <a:t>nell'ultimo anno ho ridimensionato,alternando.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08927101"/>
                  </a:ext>
                </a:extLst>
              </a:tr>
              <a:tr h="212725">
                <a:tc>
                  <a:txBody>
                    <a:bodyPr/>
                    <a:lstStyle/>
                    <a:p>
                      <a:pPr algn="l" fontAlgn="b"/>
                      <a:r>
                        <a:rPr lang="it-IT" sz="1000" b="0" i="0" u="none" strike="noStrike">
                          <a:solidFill>
                            <a:srgbClr val="000000"/>
                          </a:solidFill>
                          <a:effectLst/>
                          <a:latin typeface="Arial" panose="020B0604020202020204" pitchFamily="34" charset="0"/>
                        </a:rPr>
                        <a:t>niente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3007338"/>
                  </a:ext>
                </a:extLst>
              </a:tr>
              <a:tr h="425451">
                <a:tc>
                  <a:txBody>
                    <a:bodyPr/>
                    <a:lstStyle/>
                    <a:p>
                      <a:pPr algn="l" fontAlgn="b"/>
                      <a:r>
                        <a:rPr lang="it-IT" sz="1000" b="0" i="0" u="none" strike="noStrike">
                          <a:solidFill>
                            <a:srgbClr val="000000"/>
                          </a:solidFill>
                          <a:effectLst/>
                          <a:latin typeface="Arial" panose="020B0604020202020204" pitchFamily="34" charset="0"/>
                        </a:rPr>
                        <a:t>ogni giorno la meditazione ignaziana integrata saltuariamente da DP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72745272"/>
                  </a:ext>
                </a:extLst>
              </a:tr>
              <a:tr h="212725">
                <a:tc>
                  <a:txBody>
                    <a:bodyPr/>
                    <a:lstStyle/>
                    <a:p>
                      <a:pPr algn="l" fontAlgn="b"/>
                      <a:r>
                        <a:rPr lang="it-IT" sz="1000" b="0" i="0" u="none" strike="noStrike">
                          <a:solidFill>
                            <a:srgbClr val="000000"/>
                          </a:solidFill>
                          <a:effectLst/>
                          <a:latin typeface="Arial" panose="020B0604020202020204" pitchFamily="34" charset="0"/>
                        </a:rPr>
                        <a:t>Più volte alla settimana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38876490"/>
                  </a:ext>
                </a:extLst>
              </a:tr>
              <a:tr h="425451">
                <a:tc>
                  <a:txBody>
                    <a:bodyPr/>
                    <a:lstStyle/>
                    <a:p>
                      <a:pPr algn="l" fontAlgn="b"/>
                      <a:r>
                        <a:rPr lang="it-IT" sz="1000" b="0" i="0" u="none" strike="noStrike">
                          <a:solidFill>
                            <a:srgbClr val="000000"/>
                          </a:solidFill>
                          <a:effectLst/>
                          <a:latin typeface="Arial" panose="020B0604020202020204" pitchFamily="34" charset="0"/>
                        </a:rPr>
                        <a:t>prevalentemente in forma personale e di preghiera continua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99352028"/>
                  </a:ext>
                </a:extLst>
              </a:tr>
              <a:tr h="212725">
                <a:tc>
                  <a:txBody>
                    <a:bodyPr/>
                    <a:lstStyle/>
                    <a:p>
                      <a:pPr algn="l" fontAlgn="b"/>
                      <a:r>
                        <a:rPr lang="it-IT" sz="1000" b="0" i="0" u="none" strike="noStrike">
                          <a:solidFill>
                            <a:srgbClr val="000000"/>
                          </a:solidFill>
                          <a:effectLst/>
                          <a:latin typeface="Arial" panose="020B0604020202020204" pitchFamily="34" charset="0"/>
                        </a:rPr>
                        <a:t>Quando risco a prendendermi il tempo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59012366"/>
                  </a:ext>
                </a:extLst>
              </a:tr>
              <a:tr h="425451">
                <a:tc>
                  <a:txBody>
                    <a:bodyPr/>
                    <a:lstStyle/>
                    <a:p>
                      <a:pPr algn="l" fontAlgn="b"/>
                      <a:r>
                        <a:rPr lang="it-IT" sz="1000" b="0" i="0" u="none" strike="noStrike">
                          <a:solidFill>
                            <a:srgbClr val="000000"/>
                          </a:solidFill>
                          <a:effectLst/>
                          <a:latin typeface="Arial" panose="020B0604020202020204" pitchFamily="34" charset="0"/>
                        </a:rPr>
                        <a:t>Saltuariamente, quando ne sento il bisogno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53988545"/>
                  </a:ext>
                </a:extLst>
              </a:tr>
              <a:tr h="212725">
                <a:tc>
                  <a:txBody>
                    <a:bodyPr/>
                    <a:lstStyle/>
                    <a:p>
                      <a:pPr algn="l" fontAlgn="b"/>
                      <a:r>
                        <a:rPr lang="it-IT" sz="1000" b="0" i="0" u="none" strike="noStrike">
                          <a:solidFill>
                            <a:srgbClr val="000000"/>
                          </a:solidFill>
                          <a:effectLst/>
                          <a:latin typeface="Arial" panose="020B0604020202020204" pitchFamily="34" charset="0"/>
                        </a:rPr>
                        <a:t>Una volta alla settimana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Arial" panose="020B0604020202020204" pitchFamily="34" charset="0"/>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 xmlns:a16="http://schemas.microsoft.com/office/drawing/2014/main" val="356452708"/>
                  </a:ext>
                </a:extLst>
              </a:tr>
              <a:tr h="212725">
                <a:tc>
                  <a:txBody>
                    <a:bodyPr/>
                    <a:lstStyle/>
                    <a:p>
                      <a:pPr algn="l" fontAlgn="b"/>
                      <a:r>
                        <a:rPr lang="it-IT" sz="1000" b="1" i="0" u="none" strike="noStrike">
                          <a:solidFill>
                            <a:srgbClr val="000000"/>
                          </a:solidFill>
                          <a:effectLst/>
                          <a:latin typeface="Arial" panose="020B0604020202020204" pitchFamily="34" charset="0"/>
                        </a:rPr>
                        <a:t>Totale complessivo</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it-IT" sz="1000" b="1" i="0" u="none" strike="noStrike" dirty="0">
                          <a:solidFill>
                            <a:srgbClr val="000000"/>
                          </a:solidFill>
                          <a:effectLst/>
                          <a:latin typeface="Arial" panose="020B0604020202020204" pitchFamily="34" charset="0"/>
                        </a:rPr>
                        <a:t>72</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extLst>
                  <a:ext uri="{0D108BD9-81ED-4DB2-BD59-A6C34878D82A}">
                    <a16:rowId xmlns="" xmlns:a16="http://schemas.microsoft.com/office/drawing/2014/main" val="496151705"/>
                  </a:ext>
                </a:extLst>
              </a:tr>
            </a:tbl>
          </a:graphicData>
        </a:graphic>
      </p:graphicFrame>
      <p:pic>
        <p:nvPicPr>
          <p:cNvPr id="7" name="Immagine 6" descr="logo DP.JPG"/>
          <p:cNvPicPr>
            <a:picLocks noChangeAspect="1"/>
          </p:cNvPicPr>
          <p:nvPr/>
        </p:nvPicPr>
        <p:blipFill>
          <a:blip r:embed="rId3" cstate="print"/>
          <a:stretch>
            <a:fillRect/>
          </a:stretch>
        </p:blipFill>
        <p:spPr>
          <a:xfrm>
            <a:off x="55420" y="41565"/>
            <a:ext cx="702955" cy="702955"/>
          </a:xfrm>
          <a:prstGeom prst="ellipse">
            <a:avLst/>
          </a:prstGeom>
          <a:ln>
            <a:no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602829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143</TotalTime>
  <Words>5360</Words>
  <Application>Microsoft Office PowerPoint</Application>
  <PresentationFormat>Personalizzato</PresentationFormat>
  <Paragraphs>565</Paragraphs>
  <Slides>33</Slides>
  <Notes>0</Notes>
  <HiddenSlides>0</HiddenSlides>
  <MMClips>0</MMClips>
  <ScaleCrop>false</ScaleCrop>
  <HeadingPairs>
    <vt:vector size="4" baseType="variant">
      <vt:variant>
        <vt:lpstr>Tema</vt:lpstr>
      </vt:variant>
      <vt:variant>
        <vt:i4>2</vt:i4>
      </vt:variant>
      <vt:variant>
        <vt:lpstr>Titoli diapositive</vt:lpstr>
      </vt:variant>
      <vt:variant>
        <vt:i4>33</vt:i4>
      </vt:variant>
    </vt:vector>
  </HeadingPairs>
  <TitlesOfParts>
    <vt:vector size="35" baseType="lpstr">
      <vt:lpstr>Tema di Office</vt:lpstr>
      <vt:lpstr>Personalizza struttura</vt:lpstr>
      <vt:lpstr>  DARSI PACE è anche… DARSI SALUTE?</vt:lpstr>
      <vt:lpstr>Premessa</vt:lpstr>
      <vt:lpstr>Anagrafica</vt:lpstr>
      <vt:lpstr>Anagrafica</vt:lpstr>
      <vt:lpstr>Anagrafica</vt:lpstr>
      <vt:lpstr>Partecipazione : annualità</vt:lpstr>
      <vt:lpstr>Attività </vt:lpstr>
      <vt:lpstr>Partecipazione ad altre attività</vt:lpstr>
      <vt:lpstr>Pratiche: meditazione  </vt:lpstr>
      <vt:lpstr>Pratiche: esercizi di auto-conoscimento </vt:lpstr>
      <vt:lpstr>Pratiche: letture meditative</vt:lpstr>
      <vt:lpstr>Da questo stato, vorremmo chiederti di descrivere in poche parole semplicemente: come stai? …</vt:lpstr>
      <vt:lpstr>Il lavoro di DP sta modificando in meglio la tua salute fisica/psicologica/esistenziale…? </vt:lpstr>
      <vt:lpstr>Se sì, in che senso?</vt:lpstr>
      <vt:lpstr>Tra le esperienze e gli strumenti previsti dal lavoro dei Gruppi che cosa, in particolare, ti è di maggiore aiuto per alleviare il tuo malessere/migliorare il tuo benessere?</vt:lpstr>
      <vt:lpstr>Considerando gli esercizi di auto conoscimento che hai realizzato nel triennio di base, te ne ricordi uno o alcuni che sono stati particolarmente importanti per te?</vt:lpstr>
      <vt:lpstr>Puoi sinteticamente indicare il perché di questa particolare importanza?</vt:lpstr>
      <vt:lpstr>Considerando gli esercizi di auto-conoscimento, te ne ricordi uno o alcuni che ti è stato particolarmente difficile affrontare? </vt:lpstr>
      <vt:lpstr>Puoi sinteticamente esprimere il perché di questa difficoltà?</vt:lpstr>
      <vt:lpstr>Se non hai avuto benefici pratici per la salute, con quali motivazioni continui a praticare i Gruppi?</vt:lpstr>
      <vt:lpstr>Rispetto agli anni in cui non praticavi il lavoro interiore, ti sembra che ci siano stati dei cambiamenti nel tuo modo di rapportarti alla salute e alla malattia …?</vt:lpstr>
      <vt:lpstr>C’è qualcosa che vorresti aggiungere…?</vt:lpstr>
      <vt:lpstr>C’è qualcosa che vorresti aggiungere…?</vt:lpstr>
      <vt:lpstr>Un focus sulla dimensione spirituale</vt:lpstr>
      <vt:lpstr>Un focus sulla dimensione spirituale</vt:lpstr>
      <vt:lpstr>Un focus sulla dimensione spirituale</vt:lpstr>
      <vt:lpstr>Un focus sulla dimensione spirituale</vt:lpstr>
      <vt:lpstr>Un focus sulla dimensione spirituale</vt:lpstr>
      <vt:lpstr>Un focus sulla dimensione spirituale</vt:lpstr>
      <vt:lpstr>Un focus sulla dimensione spirituale</vt:lpstr>
      <vt:lpstr>Un focus sulla dimensione spirituale</vt:lpstr>
      <vt:lpstr>Spunti di riflessione</vt:lpstr>
      <vt:lpstr>Grazie a tutti per la vostra partecipazione!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DARSI PACE</dc:title>
  <dc:creator>Silvia Roà</dc:creator>
  <cp:lastModifiedBy>User</cp:lastModifiedBy>
  <cp:revision>11</cp:revision>
  <dcterms:created xsi:type="dcterms:W3CDTF">2020-04-29T14:56:47Z</dcterms:created>
  <dcterms:modified xsi:type="dcterms:W3CDTF">2020-05-13T14:29:36Z</dcterms:modified>
</cp:coreProperties>
</file>